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5"/>
  </p:notesMasterIdLst>
  <p:sldIdLst>
    <p:sldId id="325" r:id="rId2"/>
    <p:sldId id="326" r:id="rId3"/>
    <p:sldId id="264" r:id="rId4"/>
    <p:sldId id="265" r:id="rId5"/>
    <p:sldId id="266" r:id="rId6"/>
    <p:sldId id="267" r:id="rId7"/>
    <p:sldId id="327" r:id="rId8"/>
    <p:sldId id="268" r:id="rId9"/>
    <p:sldId id="269" r:id="rId10"/>
    <p:sldId id="270" r:id="rId11"/>
    <p:sldId id="271" r:id="rId12"/>
    <p:sldId id="272" r:id="rId13"/>
    <p:sldId id="273" r:id="rId14"/>
    <p:sldId id="274" r:id="rId15"/>
    <p:sldId id="276" r:id="rId16"/>
    <p:sldId id="277" r:id="rId17"/>
    <p:sldId id="278" r:id="rId18"/>
    <p:sldId id="279" r:id="rId19"/>
    <p:sldId id="280" r:id="rId20"/>
    <p:sldId id="281" r:id="rId21"/>
    <p:sldId id="282" r:id="rId22"/>
    <p:sldId id="283" r:id="rId23"/>
    <p:sldId id="284" r:id="rId24"/>
    <p:sldId id="285" r:id="rId25"/>
    <p:sldId id="286" r:id="rId26"/>
    <p:sldId id="287" r:id="rId27"/>
    <p:sldId id="288" r:id="rId28"/>
    <p:sldId id="289" r:id="rId29"/>
    <p:sldId id="290" r:id="rId30"/>
    <p:sldId id="291" r:id="rId31"/>
    <p:sldId id="292" r:id="rId32"/>
    <p:sldId id="293" r:id="rId33"/>
    <p:sldId id="294" r:id="rId34"/>
    <p:sldId id="295" r:id="rId35"/>
    <p:sldId id="296" r:id="rId36"/>
    <p:sldId id="297" r:id="rId37"/>
    <p:sldId id="306" r:id="rId38"/>
    <p:sldId id="307" r:id="rId39"/>
    <p:sldId id="331" r:id="rId40"/>
    <p:sldId id="308" r:id="rId41"/>
    <p:sldId id="330" r:id="rId42"/>
    <p:sldId id="309" r:id="rId43"/>
    <p:sldId id="328" r:id="rId44"/>
    <p:sldId id="310" r:id="rId45"/>
    <p:sldId id="298" r:id="rId46"/>
    <p:sldId id="299" r:id="rId47"/>
    <p:sldId id="300" r:id="rId48"/>
    <p:sldId id="301" r:id="rId49"/>
    <p:sldId id="302" r:id="rId50"/>
    <p:sldId id="303" r:id="rId51"/>
    <p:sldId id="311" r:id="rId52"/>
    <p:sldId id="312" r:id="rId53"/>
    <p:sldId id="313" r:id="rId54"/>
    <p:sldId id="314" r:id="rId55"/>
    <p:sldId id="315" r:id="rId56"/>
    <p:sldId id="316" r:id="rId57"/>
    <p:sldId id="317" r:id="rId58"/>
    <p:sldId id="318" r:id="rId59"/>
    <p:sldId id="319" r:id="rId60"/>
    <p:sldId id="320" r:id="rId61"/>
    <p:sldId id="305" r:id="rId62"/>
    <p:sldId id="321" r:id="rId63"/>
    <p:sldId id="323" r:id="rId6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CC"/>
    <a:srgbClr val="3B200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08FB837D-C827-4EFA-A057-4D05807E0F7C}" styleName="Estilo temático 1 - Énfasis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16D9F66E-5EB9-4882-86FB-DCBF35E3C3E4}" styleName="Estilo medio 4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E8B1032C-EA38-4F05-BA0D-38AFFFC7BED3}" styleName="Estilo claro 3 - Acento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0A1B5D5-9B99-4C35-A422-299274C87663}" styleName="Estilo medio 1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AE84F5-A737-4743-BAD8-3DCFC1A11DD0}" type="datetimeFigureOut">
              <a:rPr lang="es-ES" smtClean="0"/>
              <a:pPr/>
              <a:t>06/11/2014</a:t>
            </a:fld>
            <a:endParaRPr lang="es-ES"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007C0E-5251-4EAC-ABF3-F8E4762A7147}" type="slidenum">
              <a:rPr lang="es-ES" smtClean="0"/>
              <a:pPr/>
              <a:t>‹Nº›</a:t>
            </a:fld>
            <a:endParaRPr lang="es-ES" dirty="0"/>
          </a:p>
        </p:txBody>
      </p:sp>
    </p:spTree>
    <p:extLst>
      <p:ext uri="{BB962C8B-B14F-4D97-AF65-F5344CB8AC3E}">
        <p14:creationId xmlns:p14="http://schemas.microsoft.com/office/powerpoint/2010/main" val="25794380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B6007C0E-5251-4EAC-ABF3-F8E4762A7147}" type="slidenum">
              <a:rPr lang="es-ES" smtClean="0"/>
              <a:pPr/>
              <a:t>35</a:t>
            </a:fld>
            <a:endParaRPr lang="es-ES" dirty="0"/>
          </a:p>
        </p:txBody>
      </p:sp>
    </p:spTree>
    <p:extLst>
      <p:ext uri="{BB962C8B-B14F-4D97-AF65-F5344CB8AC3E}">
        <p14:creationId xmlns:p14="http://schemas.microsoft.com/office/powerpoint/2010/main" val="36029523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3E892331-2D28-4F61-8421-56957CD8A24C}" type="datetimeFigureOut">
              <a:rPr lang="es-ES" smtClean="0"/>
              <a:pPr/>
              <a:t>06/11/2014</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C24BEA4A-8645-40CE-8019-22B606A601A9}" type="slidenum">
              <a:rPr lang="es-ES" smtClean="0"/>
              <a:pPr/>
              <a:t>‹Nº›</a:t>
            </a:fld>
            <a:endParaRPr lang="es-ES" dirty="0"/>
          </a:p>
        </p:txBody>
      </p:sp>
    </p:spTree>
  </p:cSld>
  <p:clrMapOvr>
    <a:masterClrMapping/>
  </p:clrMapOvr>
  <p:transition spd="slow">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3E892331-2D28-4F61-8421-56957CD8A24C}" type="datetimeFigureOut">
              <a:rPr lang="es-ES" smtClean="0"/>
              <a:pPr/>
              <a:t>06/11/2014</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C24BEA4A-8645-40CE-8019-22B606A601A9}" type="slidenum">
              <a:rPr lang="es-ES" smtClean="0"/>
              <a:pPr/>
              <a:t>‹Nº›</a:t>
            </a:fld>
            <a:endParaRPr lang="es-ES" dirty="0"/>
          </a:p>
        </p:txBody>
      </p:sp>
    </p:spTree>
  </p:cSld>
  <p:clrMapOvr>
    <a:masterClrMapping/>
  </p:clrMapOvr>
  <p:transition spd="slow">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3E892331-2D28-4F61-8421-56957CD8A24C}" type="datetimeFigureOut">
              <a:rPr lang="es-ES" smtClean="0"/>
              <a:pPr/>
              <a:t>06/11/2014</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C24BEA4A-8645-40CE-8019-22B606A601A9}" type="slidenum">
              <a:rPr lang="es-ES" smtClean="0"/>
              <a:pPr/>
              <a:t>‹Nº›</a:t>
            </a:fld>
            <a:endParaRPr lang="es-ES" dirty="0"/>
          </a:p>
        </p:txBody>
      </p:sp>
    </p:spTree>
  </p:cSld>
  <p:clrMapOvr>
    <a:masterClrMapping/>
  </p:clrMapOvr>
  <p:transition spd="slow">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3E892331-2D28-4F61-8421-56957CD8A24C}" type="datetimeFigureOut">
              <a:rPr lang="es-ES" smtClean="0"/>
              <a:pPr/>
              <a:t>06/11/2014</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C24BEA4A-8645-40CE-8019-22B606A601A9}" type="slidenum">
              <a:rPr lang="es-ES" smtClean="0"/>
              <a:pPr/>
              <a:t>‹Nº›</a:t>
            </a:fld>
            <a:endParaRPr lang="es-ES" dirty="0"/>
          </a:p>
        </p:txBody>
      </p:sp>
    </p:spTree>
  </p:cSld>
  <p:clrMapOvr>
    <a:masterClrMapping/>
  </p:clrMapOvr>
  <p:transition spd="slow">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3E892331-2D28-4F61-8421-56957CD8A24C}" type="datetimeFigureOut">
              <a:rPr lang="es-ES" smtClean="0"/>
              <a:pPr/>
              <a:t>06/11/2014</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C24BEA4A-8645-40CE-8019-22B606A601A9}" type="slidenum">
              <a:rPr lang="es-ES" smtClean="0"/>
              <a:pPr/>
              <a:t>‹Nº›</a:t>
            </a:fld>
            <a:endParaRPr lang="es-ES" dirty="0"/>
          </a:p>
        </p:txBody>
      </p:sp>
    </p:spTree>
  </p:cSld>
  <p:clrMapOvr>
    <a:masterClrMapping/>
  </p:clrMapOvr>
  <p:transition spd="slow">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3E892331-2D28-4F61-8421-56957CD8A24C}" type="datetimeFigureOut">
              <a:rPr lang="es-ES" smtClean="0"/>
              <a:pPr/>
              <a:t>06/11/2014</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C24BEA4A-8645-40CE-8019-22B606A601A9}" type="slidenum">
              <a:rPr lang="es-ES" smtClean="0"/>
              <a:pPr/>
              <a:t>‹Nº›</a:t>
            </a:fld>
            <a:endParaRPr lang="es-ES" dirty="0"/>
          </a:p>
        </p:txBody>
      </p:sp>
    </p:spTree>
  </p:cSld>
  <p:clrMapOvr>
    <a:masterClrMapping/>
  </p:clrMapOvr>
  <p:transition spd="slow">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3E892331-2D28-4F61-8421-56957CD8A24C}" type="datetimeFigureOut">
              <a:rPr lang="es-ES" smtClean="0"/>
              <a:pPr/>
              <a:t>06/11/2014</a:t>
            </a:fld>
            <a:endParaRPr lang="es-ES" dirty="0"/>
          </a:p>
        </p:txBody>
      </p:sp>
      <p:sp>
        <p:nvSpPr>
          <p:cNvPr id="8" name="7 Marcador de pie de página"/>
          <p:cNvSpPr>
            <a:spLocks noGrp="1"/>
          </p:cNvSpPr>
          <p:nvPr>
            <p:ph type="ftr" sz="quarter" idx="11"/>
          </p:nvPr>
        </p:nvSpPr>
        <p:spPr/>
        <p:txBody>
          <a:bodyPr/>
          <a:lstStyle/>
          <a:p>
            <a:endParaRPr lang="es-ES" dirty="0"/>
          </a:p>
        </p:txBody>
      </p:sp>
      <p:sp>
        <p:nvSpPr>
          <p:cNvPr id="9" name="8 Marcador de número de diapositiva"/>
          <p:cNvSpPr>
            <a:spLocks noGrp="1"/>
          </p:cNvSpPr>
          <p:nvPr>
            <p:ph type="sldNum" sz="quarter" idx="12"/>
          </p:nvPr>
        </p:nvSpPr>
        <p:spPr/>
        <p:txBody>
          <a:bodyPr/>
          <a:lstStyle/>
          <a:p>
            <a:fld id="{C24BEA4A-8645-40CE-8019-22B606A601A9}" type="slidenum">
              <a:rPr lang="es-ES" smtClean="0"/>
              <a:pPr/>
              <a:t>‹Nº›</a:t>
            </a:fld>
            <a:endParaRPr lang="es-ES" dirty="0"/>
          </a:p>
        </p:txBody>
      </p:sp>
    </p:spTree>
  </p:cSld>
  <p:clrMapOvr>
    <a:masterClrMapping/>
  </p:clrMapOvr>
  <p:transition spd="slow">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3E892331-2D28-4F61-8421-56957CD8A24C}" type="datetimeFigureOut">
              <a:rPr lang="es-ES" smtClean="0"/>
              <a:pPr/>
              <a:t>06/11/2014</a:t>
            </a:fld>
            <a:endParaRPr lang="es-ES" dirty="0"/>
          </a:p>
        </p:txBody>
      </p:sp>
      <p:sp>
        <p:nvSpPr>
          <p:cNvPr id="4" name="3 Marcador de pie de página"/>
          <p:cNvSpPr>
            <a:spLocks noGrp="1"/>
          </p:cNvSpPr>
          <p:nvPr>
            <p:ph type="ftr" sz="quarter" idx="11"/>
          </p:nvPr>
        </p:nvSpPr>
        <p:spPr/>
        <p:txBody>
          <a:bodyPr/>
          <a:lstStyle/>
          <a:p>
            <a:endParaRPr lang="es-ES" dirty="0"/>
          </a:p>
        </p:txBody>
      </p:sp>
      <p:sp>
        <p:nvSpPr>
          <p:cNvPr id="5" name="4 Marcador de número de diapositiva"/>
          <p:cNvSpPr>
            <a:spLocks noGrp="1"/>
          </p:cNvSpPr>
          <p:nvPr>
            <p:ph type="sldNum" sz="quarter" idx="12"/>
          </p:nvPr>
        </p:nvSpPr>
        <p:spPr/>
        <p:txBody>
          <a:bodyPr/>
          <a:lstStyle/>
          <a:p>
            <a:fld id="{C24BEA4A-8645-40CE-8019-22B606A601A9}" type="slidenum">
              <a:rPr lang="es-ES" smtClean="0"/>
              <a:pPr/>
              <a:t>‹Nº›</a:t>
            </a:fld>
            <a:endParaRPr lang="es-ES" dirty="0"/>
          </a:p>
        </p:txBody>
      </p:sp>
    </p:spTree>
  </p:cSld>
  <p:clrMapOvr>
    <a:masterClrMapping/>
  </p:clrMapOvr>
  <p:transition spd="slow">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E892331-2D28-4F61-8421-56957CD8A24C}" type="datetimeFigureOut">
              <a:rPr lang="es-ES" smtClean="0"/>
              <a:pPr/>
              <a:t>06/11/2014</a:t>
            </a:fld>
            <a:endParaRPr lang="es-ES" dirty="0"/>
          </a:p>
        </p:txBody>
      </p:sp>
      <p:sp>
        <p:nvSpPr>
          <p:cNvPr id="3" name="2 Marcador de pie de página"/>
          <p:cNvSpPr>
            <a:spLocks noGrp="1"/>
          </p:cNvSpPr>
          <p:nvPr>
            <p:ph type="ftr" sz="quarter" idx="11"/>
          </p:nvPr>
        </p:nvSpPr>
        <p:spPr/>
        <p:txBody>
          <a:bodyPr/>
          <a:lstStyle/>
          <a:p>
            <a:endParaRPr lang="es-ES" dirty="0"/>
          </a:p>
        </p:txBody>
      </p:sp>
      <p:sp>
        <p:nvSpPr>
          <p:cNvPr id="4" name="3 Marcador de número de diapositiva"/>
          <p:cNvSpPr>
            <a:spLocks noGrp="1"/>
          </p:cNvSpPr>
          <p:nvPr>
            <p:ph type="sldNum" sz="quarter" idx="12"/>
          </p:nvPr>
        </p:nvSpPr>
        <p:spPr/>
        <p:txBody>
          <a:bodyPr/>
          <a:lstStyle/>
          <a:p>
            <a:fld id="{C24BEA4A-8645-40CE-8019-22B606A601A9}" type="slidenum">
              <a:rPr lang="es-ES" smtClean="0"/>
              <a:pPr/>
              <a:t>‹Nº›</a:t>
            </a:fld>
            <a:endParaRPr lang="es-ES" dirty="0"/>
          </a:p>
        </p:txBody>
      </p:sp>
    </p:spTree>
  </p:cSld>
  <p:clrMapOvr>
    <a:masterClrMapping/>
  </p:clrMapOvr>
  <p:transition spd="slow">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E892331-2D28-4F61-8421-56957CD8A24C}" type="datetimeFigureOut">
              <a:rPr lang="es-ES" smtClean="0"/>
              <a:pPr/>
              <a:t>06/11/2014</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C24BEA4A-8645-40CE-8019-22B606A601A9}" type="slidenum">
              <a:rPr lang="es-ES" smtClean="0"/>
              <a:pPr/>
              <a:t>‹Nº›</a:t>
            </a:fld>
            <a:endParaRPr lang="es-ES" dirty="0"/>
          </a:p>
        </p:txBody>
      </p:sp>
    </p:spTree>
  </p:cSld>
  <p:clrMapOvr>
    <a:masterClrMapping/>
  </p:clrMapOvr>
  <p:transition spd="slow">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E892331-2D28-4F61-8421-56957CD8A24C}" type="datetimeFigureOut">
              <a:rPr lang="es-ES" smtClean="0"/>
              <a:pPr/>
              <a:t>06/11/2014</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C24BEA4A-8645-40CE-8019-22B606A601A9}" type="slidenum">
              <a:rPr lang="es-ES" smtClean="0"/>
              <a:pPr/>
              <a:t>‹Nº›</a:t>
            </a:fld>
            <a:endParaRPr lang="es-ES" dirty="0"/>
          </a:p>
        </p:txBody>
      </p:sp>
    </p:spTree>
  </p:cSld>
  <p:clrMapOvr>
    <a:masterClrMapping/>
  </p:clrMapOvr>
  <p:transition spd="slow">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892331-2D28-4F61-8421-56957CD8A24C}" type="datetimeFigureOut">
              <a:rPr lang="es-ES" smtClean="0"/>
              <a:pPr/>
              <a:t>06/11/2014</a:t>
            </a:fld>
            <a:endParaRPr lang="es-ES"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4BEA4A-8645-40CE-8019-22B606A601A9}" type="slidenum">
              <a:rPr lang="es-ES" smtClean="0"/>
              <a:pPr/>
              <a:t>‹Nº›</a:t>
            </a:fld>
            <a:endParaRPr lang="es-E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random/>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http://www.google.es/imgres?imgurl=http://farm3.static.flickr.com/2318/2201907500_48b43541e8_d.jpg&amp;imgrefurl=http://www.taringa.net/posts/ebooks-tutoriales/1673945/Como-hacer-preguntas-de-manera-inteligente.html&amp;usg=__YRMLggAN5CWk5EQxiztpVA3HG5k=&amp;h=375&amp;w=500&amp;sz=65&amp;hl=es&amp;start=1&amp;zoom=1&amp;itbs=1&amp;tbnid=6bzDzr6trDQ56M:&amp;tbnh=98&amp;tbnw=130&amp;prev=/images?q=hacer+pregunta&amp;hl=es&amp;gbv=2&amp;tbs=isch:1"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http://www.tadega.net/Fotos/d/16961-1/Estudiar.jp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4.gif"/><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375064" y="509579"/>
            <a:ext cx="8183112" cy="3749101"/>
          </a:xfrm>
          <a:prstGeom prst="rect">
            <a:avLst/>
          </a:prstGeom>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lnSpc>
                <a:spcPct val="115000"/>
              </a:lnSpc>
              <a:spcAft>
                <a:spcPts val="1000"/>
              </a:spcAft>
              <a:tabLst>
                <a:tab pos="2700020" algn="ctr"/>
                <a:tab pos="5400040" algn="r"/>
                <a:tab pos="2700020" algn="ctr"/>
                <a:tab pos="4432300" algn="r"/>
              </a:tabLst>
            </a:pPr>
            <a:r>
              <a:rPr lang="es-ES" sz="7200" b="1" spc="50" dirty="0" smtClean="0">
                <a:ln w="11430"/>
                <a:solidFill>
                  <a:schemeClr val="accent6">
                    <a:lumMod val="75000"/>
                  </a:schemeClr>
                </a:solidFill>
                <a:effectLst>
                  <a:outerShdw blurRad="76200" dist="50800" dir="5400000" algn="tl" rotWithShape="0">
                    <a:srgbClr val="000000">
                      <a:alpha val="65000"/>
                    </a:srgbClr>
                  </a:outerShdw>
                </a:effectLst>
                <a:latin typeface="Verdana"/>
                <a:ea typeface="Calibri"/>
                <a:cs typeface="Times New Roman"/>
              </a:rPr>
              <a:t>Técnicas </a:t>
            </a:r>
            <a:endParaRPr lang="es-ES" sz="2800" b="1" spc="50" dirty="0">
              <a:ln w="11430"/>
              <a:solidFill>
                <a:schemeClr val="accent6">
                  <a:lumMod val="75000"/>
                </a:schemeClr>
              </a:solidFill>
              <a:effectLst>
                <a:outerShdw blurRad="76200" dist="50800" dir="5400000" algn="tl" rotWithShape="0">
                  <a:srgbClr val="000000">
                    <a:alpha val="65000"/>
                  </a:srgbClr>
                </a:outerShdw>
              </a:effectLst>
              <a:ea typeface="Calibri"/>
              <a:cs typeface="Times New Roman"/>
            </a:endParaRPr>
          </a:p>
          <a:p>
            <a:pPr algn="ctr">
              <a:lnSpc>
                <a:spcPct val="115000"/>
              </a:lnSpc>
              <a:spcAft>
                <a:spcPts val="1000"/>
              </a:spcAft>
              <a:tabLst>
                <a:tab pos="2700020" algn="ctr"/>
                <a:tab pos="5400040" algn="r"/>
                <a:tab pos="2700020" algn="ctr"/>
                <a:tab pos="4432300" algn="r"/>
              </a:tabLst>
            </a:pPr>
            <a:r>
              <a:rPr lang="es-ES" sz="7200" b="1" spc="50" dirty="0" smtClean="0">
                <a:ln w="11430"/>
                <a:solidFill>
                  <a:schemeClr val="accent6">
                    <a:lumMod val="75000"/>
                  </a:schemeClr>
                </a:solidFill>
                <a:effectLst>
                  <a:outerShdw blurRad="76200" dist="50800" dir="5400000" algn="tl" rotWithShape="0">
                    <a:srgbClr val="000000">
                      <a:alpha val="65000"/>
                    </a:srgbClr>
                  </a:outerShdw>
                </a:effectLst>
                <a:latin typeface="Verdana"/>
                <a:ea typeface="Calibri"/>
                <a:cs typeface="Times New Roman"/>
              </a:rPr>
              <a:t>de </a:t>
            </a:r>
            <a:endParaRPr lang="es-ES" sz="2800" b="1" spc="50" dirty="0">
              <a:ln w="11430"/>
              <a:solidFill>
                <a:schemeClr val="accent6">
                  <a:lumMod val="75000"/>
                </a:schemeClr>
              </a:solidFill>
              <a:effectLst>
                <a:outerShdw blurRad="76200" dist="50800" dir="5400000" algn="tl" rotWithShape="0">
                  <a:srgbClr val="000000">
                    <a:alpha val="65000"/>
                  </a:srgbClr>
                </a:outerShdw>
              </a:effectLst>
              <a:ea typeface="Calibri"/>
              <a:cs typeface="Times New Roman"/>
            </a:endParaRPr>
          </a:p>
          <a:p>
            <a:pPr algn="ctr">
              <a:lnSpc>
                <a:spcPct val="115000"/>
              </a:lnSpc>
              <a:spcAft>
                <a:spcPts val="1000"/>
              </a:spcAft>
              <a:tabLst>
                <a:tab pos="2700020" algn="ctr"/>
                <a:tab pos="5400040" algn="r"/>
                <a:tab pos="2700020" algn="ctr"/>
                <a:tab pos="4432300" algn="r"/>
              </a:tabLst>
            </a:pPr>
            <a:r>
              <a:rPr lang="es-ES" sz="7200" b="1" spc="50" dirty="0" smtClean="0">
                <a:ln w="11430"/>
                <a:solidFill>
                  <a:srgbClr val="002AF2"/>
                </a:solidFill>
                <a:effectLst>
                  <a:outerShdw blurRad="76200" dist="50800" dir="5400000" algn="tl" rotWithShape="0">
                    <a:srgbClr val="000000">
                      <a:alpha val="65000"/>
                    </a:srgbClr>
                  </a:outerShdw>
                </a:effectLst>
                <a:latin typeface="Verdana"/>
                <a:ea typeface="Calibri"/>
                <a:cs typeface="Times New Roman"/>
              </a:rPr>
              <a:t>estudio</a:t>
            </a:r>
            <a:endParaRPr lang="es-ES" sz="2800" b="1" spc="50" dirty="0">
              <a:ln w="11430"/>
              <a:solidFill>
                <a:schemeClr val="accent6">
                  <a:lumMod val="75000"/>
                </a:schemeClr>
              </a:solidFill>
              <a:effectLst>
                <a:outerShdw blurRad="76200" dist="50800" dir="5400000" algn="tl" rotWithShape="0">
                  <a:srgbClr val="000000">
                    <a:alpha val="65000"/>
                  </a:srgbClr>
                </a:outerShdw>
              </a:effectLst>
              <a:ea typeface="Calibri"/>
              <a:cs typeface="Times New Roman"/>
            </a:endParaRPr>
          </a:p>
        </p:txBody>
      </p:sp>
    </p:spTree>
  </p:cSld>
  <p:clrMapOvr>
    <a:masterClrMapping/>
  </p:clrMapOvr>
  <p:transition spd="slow">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6 Tabla"/>
          <p:cNvGraphicFramePr>
            <a:graphicFrameLocks noGrp="1"/>
          </p:cNvGraphicFramePr>
          <p:nvPr/>
        </p:nvGraphicFramePr>
        <p:xfrm>
          <a:off x="1403648" y="1556792"/>
          <a:ext cx="5966441" cy="4464493"/>
        </p:xfrm>
        <a:graphic>
          <a:graphicData uri="http://schemas.openxmlformats.org/drawingml/2006/table">
            <a:tbl>
              <a:tblPr>
                <a:tableStyleId>{16D9F66E-5EB9-4882-86FB-DCBF35E3C3E4}</a:tableStyleId>
              </a:tblPr>
              <a:tblGrid>
                <a:gridCol w="2232248"/>
                <a:gridCol w="1872208"/>
                <a:gridCol w="1861985"/>
              </a:tblGrid>
              <a:tr h="438681">
                <a:tc rowSpan="2">
                  <a:txBody>
                    <a:bodyPr/>
                    <a:lstStyle/>
                    <a:p>
                      <a:pPr algn="l">
                        <a:spcAft>
                          <a:spcPts val="0"/>
                        </a:spcAft>
                      </a:pPr>
                      <a:r>
                        <a:rPr lang="es-ES" sz="1600" b="1" dirty="0">
                          <a:solidFill>
                            <a:srgbClr val="C00000"/>
                          </a:solidFill>
                          <a:latin typeface="Baskerville Old Face" pitchFamily="18" charset="0"/>
                        </a:rPr>
                        <a:t>ACTIVIDAD </a:t>
                      </a:r>
                      <a:endParaRPr lang="es-ES" sz="1600" b="1" dirty="0">
                        <a:solidFill>
                          <a:srgbClr val="C00000"/>
                        </a:solidFill>
                        <a:latin typeface="Baskerville Old Face" pitchFamily="18" charset="0"/>
                        <a:ea typeface="Times New Roman"/>
                        <a:cs typeface="Wingdings 2"/>
                      </a:endParaRPr>
                    </a:p>
                  </a:txBody>
                  <a:tcPr marL="59803" marR="59803" marT="0" marB="0" anchor="ctr"/>
                </a:tc>
                <a:tc gridSpan="2">
                  <a:txBody>
                    <a:bodyPr/>
                    <a:lstStyle/>
                    <a:p>
                      <a:pPr algn="ctr">
                        <a:spcAft>
                          <a:spcPts val="0"/>
                        </a:spcAft>
                      </a:pPr>
                      <a:r>
                        <a:rPr lang="es-ES" sz="1600" b="1" dirty="0">
                          <a:solidFill>
                            <a:srgbClr val="C00000"/>
                          </a:solidFill>
                          <a:latin typeface="Baskerville Old Face" pitchFamily="18" charset="0"/>
                        </a:rPr>
                        <a:t>HORAS</a:t>
                      </a:r>
                      <a:endParaRPr lang="es-ES" sz="1600" b="1" dirty="0">
                        <a:solidFill>
                          <a:srgbClr val="C00000"/>
                        </a:solidFill>
                        <a:latin typeface="Baskerville Old Face" pitchFamily="18" charset="0"/>
                        <a:ea typeface="Times New Roman"/>
                        <a:cs typeface="Wingdings 2"/>
                      </a:endParaRPr>
                    </a:p>
                  </a:txBody>
                  <a:tcPr marL="59803" marR="59803" marT="0" marB="0" anchor="ctr"/>
                </a:tc>
                <a:tc hMerge="1">
                  <a:txBody>
                    <a:bodyPr/>
                    <a:lstStyle/>
                    <a:p>
                      <a:pPr algn="just">
                        <a:spcAft>
                          <a:spcPts val="0"/>
                        </a:spcAft>
                      </a:pPr>
                      <a:endParaRPr lang="es-ES" sz="1400" b="1" dirty="0">
                        <a:solidFill>
                          <a:srgbClr val="C00000"/>
                        </a:solidFill>
                        <a:latin typeface="Baskerville Old Face" pitchFamily="18" charset="0"/>
                        <a:ea typeface="Times New Roman"/>
                        <a:cs typeface="Times New Roman"/>
                      </a:endParaRPr>
                    </a:p>
                  </a:txBody>
                  <a:tcPr marL="59803" marR="59803" marT="0" marB="0"/>
                </a:tc>
              </a:tr>
              <a:tr h="438681">
                <a:tc vMerge="1">
                  <a:txBody>
                    <a:bodyPr/>
                    <a:lstStyle/>
                    <a:p>
                      <a:endParaRPr lang="es-ES"/>
                    </a:p>
                  </a:txBody>
                  <a:tcPr/>
                </a:tc>
                <a:tc>
                  <a:txBody>
                    <a:bodyPr/>
                    <a:lstStyle/>
                    <a:p>
                      <a:pPr algn="ctr">
                        <a:spcAft>
                          <a:spcPts val="0"/>
                        </a:spcAft>
                      </a:pPr>
                      <a:r>
                        <a:rPr lang="es-ES" sz="1600" b="1" dirty="0">
                          <a:solidFill>
                            <a:srgbClr val="C00000"/>
                          </a:solidFill>
                          <a:latin typeface="Baskerville Old Face" pitchFamily="18" charset="0"/>
                        </a:rPr>
                        <a:t>MÍNIMO </a:t>
                      </a:r>
                      <a:endParaRPr lang="es-ES" sz="1600" b="1" dirty="0">
                        <a:solidFill>
                          <a:srgbClr val="C00000"/>
                        </a:solidFill>
                        <a:latin typeface="Baskerville Old Face" pitchFamily="18" charset="0"/>
                        <a:ea typeface="Times New Roman"/>
                        <a:cs typeface="Wingdings 2"/>
                      </a:endParaRPr>
                    </a:p>
                  </a:txBody>
                  <a:tcPr marL="59803" marR="59803" marT="0" marB="0" anchor="ctr"/>
                </a:tc>
                <a:tc>
                  <a:txBody>
                    <a:bodyPr/>
                    <a:lstStyle/>
                    <a:p>
                      <a:pPr algn="ctr">
                        <a:spcAft>
                          <a:spcPts val="0"/>
                        </a:spcAft>
                      </a:pPr>
                      <a:r>
                        <a:rPr lang="es-ES" sz="1600" b="1" dirty="0">
                          <a:solidFill>
                            <a:srgbClr val="C00000"/>
                          </a:solidFill>
                          <a:latin typeface="Baskerville Old Face" pitchFamily="18" charset="0"/>
                        </a:rPr>
                        <a:t>MÁXIMO </a:t>
                      </a:r>
                      <a:endParaRPr lang="es-ES" sz="1600" b="1" dirty="0">
                        <a:solidFill>
                          <a:srgbClr val="C00000"/>
                        </a:solidFill>
                        <a:latin typeface="Baskerville Old Face" pitchFamily="18" charset="0"/>
                        <a:ea typeface="Times New Roman"/>
                        <a:cs typeface="Wingdings 2"/>
                      </a:endParaRPr>
                    </a:p>
                  </a:txBody>
                  <a:tcPr marL="59803" marR="59803" marT="0" marB="0" anchor="ctr"/>
                </a:tc>
              </a:tr>
              <a:tr h="438681">
                <a:tc>
                  <a:txBody>
                    <a:bodyPr/>
                    <a:lstStyle/>
                    <a:p>
                      <a:pPr algn="l">
                        <a:spcAft>
                          <a:spcPts val="0"/>
                        </a:spcAft>
                      </a:pPr>
                      <a:r>
                        <a:rPr lang="es-ES" sz="1600" b="1" dirty="0">
                          <a:solidFill>
                            <a:srgbClr val="C00000"/>
                          </a:solidFill>
                          <a:latin typeface="Baskerville Old Face" pitchFamily="18" charset="0"/>
                        </a:rPr>
                        <a:t>DORMIR </a:t>
                      </a:r>
                      <a:endParaRPr lang="es-ES" sz="1600" b="1" dirty="0">
                        <a:solidFill>
                          <a:srgbClr val="C00000"/>
                        </a:solidFill>
                        <a:latin typeface="Baskerville Old Face" pitchFamily="18" charset="0"/>
                        <a:ea typeface="Times New Roman"/>
                        <a:cs typeface="Wingdings 2"/>
                      </a:endParaRPr>
                    </a:p>
                  </a:txBody>
                  <a:tcPr marL="59803" marR="59803" marT="0" marB="0" anchor="ctr"/>
                </a:tc>
                <a:tc>
                  <a:txBody>
                    <a:bodyPr/>
                    <a:lstStyle/>
                    <a:p>
                      <a:pPr algn="ctr">
                        <a:spcAft>
                          <a:spcPts val="0"/>
                        </a:spcAft>
                      </a:pPr>
                      <a:r>
                        <a:rPr lang="es-ES" sz="1400" b="1" dirty="0">
                          <a:solidFill>
                            <a:srgbClr val="C00000"/>
                          </a:solidFill>
                          <a:latin typeface="Baskerville Old Face" pitchFamily="18" charset="0"/>
                        </a:rPr>
                        <a:t>8 </a:t>
                      </a:r>
                      <a:endParaRPr lang="es-ES" sz="1400" b="1" dirty="0">
                        <a:solidFill>
                          <a:srgbClr val="C00000"/>
                        </a:solidFill>
                        <a:latin typeface="Baskerville Old Face" pitchFamily="18" charset="0"/>
                        <a:ea typeface="Times New Roman"/>
                        <a:cs typeface="Wingdings 2"/>
                      </a:endParaRPr>
                    </a:p>
                  </a:txBody>
                  <a:tcPr marL="59803" marR="59803" marT="0" marB="0" anchor="ctr"/>
                </a:tc>
                <a:tc>
                  <a:txBody>
                    <a:bodyPr/>
                    <a:lstStyle/>
                    <a:p>
                      <a:pPr algn="ctr">
                        <a:spcAft>
                          <a:spcPts val="0"/>
                        </a:spcAft>
                      </a:pPr>
                      <a:r>
                        <a:rPr lang="es-ES" sz="1400" b="1" dirty="0">
                          <a:solidFill>
                            <a:srgbClr val="C00000"/>
                          </a:solidFill>
                          <a:latin typeface="Baskerville Old Face" pitchFamily="18" charset="0"/>
                        </a:rPr>
                        <a:t>10 </a:t>
                      </a:r>
                      <a:endParaRPr lang="es-ES" sz="1400" b="1" dirty="0">
                        <a:solidFill>
                          <a:srgbClr val="C00000"/>
                        </a:solidFill>
                        <a:latin typeface="Baskerville Old Face" pitchFamily="18" charset="0"/>
                        <a:ea typeface="Times New Roman"/>
                        <a:cs typeface="Wingdings 2"/>
                      </a:endParaRPr>
                    </a:p>
                  </a:txBody>
                  <a:tcPr marL="59803" marR="59803" marT="0" marB="0" anchor="ctr"/>
                </a:tc>
              </a:tr>
              <a:tr h="438681">
                <a:tc>
                  <a:txBody>
                    <a:bodyPr/>
                    <a:lstStyle/>
                    <a:p>
                      <a:pPr algn="l">
                        <a:spcAft>
                          <a:spcPts val="0"/>
                        </a:spcAft>
                      </a:pPr>
                      <a:r>
                        <a:rPr lang="es-ES" sz="1600" b="1" dirty="0">
                          <a:solidFill>
                            <a:srgbClr val="C00000"/>
                          </a:solidFill>
                          <a:latin typeface="Baskerville Old Face" pitchFamily="18" charset="0"/>
                        </a:rPr>
                        <a:t>COMER </a:t>
                      </a:r>
                      <a:endParaRPr lang="es-ES" sz="1600" b="1" dirty="0">
                        <a:solidFill>
                          <a:srgbClr val="C00000"/>
                        </a:solidFill>
                        <a:latin typeface="Baskerville Old Face" pitchFamily="18" charset="0"/>
                        <a:ea typeface="Times New Roman"/>
                        <a:cs typeface="Wingdings 2"/>
                      </a:endParaRPr>
                    </a:p>
                  </a:txBody>
                  <a:tcPr marL="59803" marR="59803" marT="0" marB="0" anchor="ctr"/>
                </a:tc>
                <a:tc>
                  <a:txBody>
                    <a:bodyPr/>
                    <a:lstStyle/>
                    <a:p>
                      <a:pPr algn="ctr">
                        <a:spcAft>
                          <a:spcPts val="0"/>
                        </a:spcAft>
                      </a:pPr>
                      <a:r>
                        <a:rPr lang="es-ES" sz="1400" b="1" dirty="0">
                          <a:solidFill>
                            <a:srgbClr val="C00000"/>
                          </a:solidFill>
                          <a:latin typeface="Baskerville Old Face" pitchFamily="18" charset="0"/>
                        </a:rPr>
                        <a:t>3 </a:t>
                      </a:r>
                      <a:endParaRPr lang="es-ES" sz="1400" b="1" dirty="0">
                        <a:solidFill>
                          <a:srgbClr val="C00000"/>
                        </a:solidFill>
                        <a:latin typeface="Baskerville Old Face" pitchFamily="18" charset="0"/>
                        <a:ea typeface="Times New Roman"/>
                        <a:cs typeface="Wingdings 2"/>
                      </a:endParaRPr>
                    </a:p>
                  </a:txBody>
                  <a:tcPr marL="59803" marR="59803" marT="0" marB="0" anchor="ctr"/>
                </a:tc>
                <a:tc>
                  <a:txBody>
                    <a:bodyPr/>
                    <a:lstStyle/>
                    <a:p>
                      <a:pPr algn="ctr">
                        <a:spcAft>
                          <a:spcPts val="0"/>
                        </a:spcAft>
                      </a:pPr>
                      <a:r>
                        <a:rPr lang="es-ES" sz="1400" b="1" dirty="0">
                          <a:solidFill>
                            <a:srgbClr val="C00000"/>
                          </a:solidFill>
                          <a:latin typeface="Baskerville Old Face" pitchFamily="18" charset="0"/>
                        </a:rPr>
                        <a:t>3 </a:t>
                      </a:r>
                      <a:endParaRPr lang="es-ES" sz="1400" b="1" dirty="0">
                        <a:solidFill>
                          <a:srgbClr val="C00000"/>
                        </a:solidFill>
                        <a:latin typeface="Baskerville Old Face" pitchFamily="18" charset="0"/>
                        <a:ea typeface="Times New Roman"/>
                        <a:cs typeface="Wingdings 2"/>
                      </a:endParaRPr>
                    </a:p>
                  </a:txBody>
                  <a:tcPr marL="59803" marR="59803" marT="0" marB="0" anchor="ctr"/>
                </a:tc>
              </a:tr>
              <a:tr h="516364">
                <a:tc>
                  <a:txBody>
                    <a:bodyPr/>
                    <a:lstStyle/>
                    <a:p>
                      <a:pPr algn="l">
                        <a:spcAft>
                          <a:spcPts val="0"/>
                        </a:spcAft>
                      </a:pPr>
                      <a:r>
                        <a:rPr lang="es-ES" sz="1600" b="1" dirty="0">
                          <a:solidFill>
                            <a:srgbClr val="C00000"/>
                          </a:solidFill>
                          <a:latin typeface="Baskerville Old Face" pitchFamily="18" charset="0"/>
                        </a:rPr>
                        <a:t>ACTIVIDADES RECREATIVAS </a:t>
                      </a:r>
                      <a:endParaRPr lang="es-ES" sz="1600" b="1" dirty="0">
                        <a:solidFill>
                          <a:srgbClr val="C00000"/>
                        </a:solidFill>
                        <a:latin typeface="Baskerville Old Face" pitchFamily="18" charset="0"/>
                        <a:ea typeface="Times New Roman"/>
                        <a:cs typeface="Wingdings 2"/>
                      </a:endParaRPr>
                    </a:p>
                  </a:txBody>
                  <a:tcPr marL="59803" marR="59803" marT="0" marB="0" anchor="ctr"/>
                </a:tc>
                <a:tc>
                  <a:txBody>
                    <a:bodyPr/>
                    <a:lstStyle/>
                    <a:p>
                      <a:pPr algn="ctr">
                        <a:spcAft>
                          <a:spcPts val="0"/>
                        </a:spcAft>
                      </a:pPr>
                      <a:r>
                        <a:rPr lang="es-ES" sz="1400" b="1" dirty="0">
                          <a:solidFill>
                            <a:srgbClr val="C00000"/>
                          </a:solidFill>
                          <a:latin typeface="Baskerville Old Face" pitchFamily="18" charset="0"/>
                        </a:rPr>
                        <a:t>3 </a:t>
                      </a:r>
                      <a:endParaRPr lang="es-ES" sz="1400" b="1" dirty="0">
                        <a:solidFill>
                          <a:srgbClr val="C00000"/>
                        </a:solidFill>
                        <a:latin typeface="Baskerville Old Face" pitchFamily="18" charset="0"/>
                        <a:ea typeface="Times New Roman"/>
                        <a:cs typeface="Wingdings 2"/>
                      </a:endParaRPr>
                    </a:p>
                  </a:txBody>
                  <a:tcPr marL="59803" marR="59803" marT="0" marB="0" anchor="ctr"/>
                </a:tc>
                <a:tc>
                  <a:txBody>
                    <a:bodyPr/>
                    <a:lstStyle/>
                    <a:p>
                      <a:pPr algn="ctr">
                        <a:spcAft>
                          <a:spcPts val="0"/>
                        </a:spcAft>
                      </a:pPr>
                      <a:r>
                        <a:rPr lang="es-ES" sz="1400" b="1" dirty="0">
                          <a:solidFill>
                            <a:srgbClr val="C00000"/>
                          </a:solidFill>
                          <a:latin typeface="Baskerville Old Face" pitchFamily="18" charset="0"/>
                        </a:rPr>
                        <a:t>5 </a:t>
                      </a:r>
                      <a:endParaRPr lang="es-ES" sz="1400" b="1" dirty="0">
                        <a:solidFill>
                          <a:srgbClr val="C00000"/>
                        </a:solidFill>
                        <a:latin typeface="Baskerville Old Face" pitchFamily="18" charset="0"/>
                        <a:ea typeface="Times New Roman"/>
                        <a:cs typeface="Wingdings 2"/>
                      </a:endParaRPr>
                    </a:p>
                  </a:txBody>
                  <a:tcPr marL="59803" marR="59803" marT="0" marB="0" anchor="ctr"/>
                </a:tc>
              </a:tr>
              <a:tr h="438681">
                <a:tc>
                  <a:txBody>
                    <a:bodyPr/>
                    <a:lstStyle/>
                    <a:p>
                      <a:pPr algn="l">
                        <a:spcAft>
                          <a:spcPts val="0"/>
                        </a:spcAft>
                      </a:pPr>
                      <a:r>
                        <a:rPr lang="es-ES" sz="1600" b="1" dirty="0">
                          <a:solidFill>
                            <a:srgbClr val="C00000"/>
                          </a:solidFill>
                          <a:latin typeface="Baskerville Old Face" pitchFamily="18" charset="0"/>
                        </a:rPr>
                        <a:t>CLASES </a:t>
                      </a:r>
                      <a:endParaRPr lang="es-ES" sz="1600" b="1" dirty="0">
                        <a:solidFill>
                          <a:srgbClr val="C00000"/>
                        </a:solidFill>
                        <a:latin typeface="Baskerville Old Face" pitchFamily="18" charset="0"/>
                        <a:ea typeface="Times New Roman"/>
                        <a:cs typeface="Wingdings 2"/>
                      </a:endParaRPr>
                    </a:p>
                  </a:txBody>
                  <a:tcPr marL="59803" marR="59803" marT="0" marB="0" anchor="ctr"/>
                </a:tc>
                <a:tc>
                  <a:txBody>
                    <a:bodyPr/>
                    <a:lstStyle/>
                    <a:p>
                      <a:pPr algn="ctr">
                        <a:spcAft>
                          <a:spcPts val="0"/>
                        </a:spcAft>
                      </a:pPr>
                      <a:r>
                        <a:rPr lang="es-ES" sz="1400" b="1" dirty="0">
                          <a:solidFill>
                            <a:srgbClr val="C00000"/>
                          </a:solidFill>
                          <a:latin typeface="Baskerville Old Face" pitchFamily="18" charset="0"/>
                        </a:rPr>
                        <a:t>5 </a:t>
                      </a:r>
                      <a:endParaRPr lang="es-ES" sz="1400" b="1" dirty="0">
                        <a:solidFill>
                          <a:srgbClr val="C00000"/>
                        </a:solidFill>
                        <a:latin typeface="Baskerville Old Face" pitchFamily="18" charset="0"/>
                        <a:ea typeface="Times New Roman"/>
                        <a:cs typeface="Wingdings 2"/>
                      </a:endParaRPr>
                    </a:p>
                  </a:txBody>
                  <a:tcPr marL="59803" marR="59803" marT="0" marB="0" anchor="ctr"/>
                </a:tc>
                <a:tc>
                  <a:txBody>
                    <a:bodyPr/>
                    <a:lstStyle/>
                    <a:p>
                      <a:pPr algn="ctr">
                        <a:spcAft>
                          <a:spcPts val="0"/>
                        </a:spcAft>
                      </a:pPr>
                      <a:r>
                        <a:rPr lang="es-ES" sz="1400" b="1" dirty="0">
                          <a:solidFill>
                            <a:srgbClr val="C00000"/>
                          </a:solidFill>
                          <a:latin typeface="Baskerville Old Face" pitchFamily="18" charset="0"/>
                        </a:rPr>
                        <a:t>7 </a:t>
                      </a:r>
                      <a:endParaRPr lang="es-ES" sz="1400" b="1" dirty="0">
                        <a:solidFill>
                          <a:srgbClr val="C00000"/>
                        </a:solidFill>
                        <a:latin typeface="Baskerville Old Face" pitchFamily="18" charset="0"/>
                        <a:ea typeface="Times New Roman"/>
                        <a:cs typeface="Wingdings 2"/>
                      </a:endParaRPr>
                    </a:p>
                  </a:txBody>
                  <a:tcPr marL="59803" marR="59803" marT="0" marB="0" anchor="ctr"/>
                </a:tc>
              </a:tr>
              <a:tr h="438681">
                <a:tc>
                  <a:txBody>
                    <a:bodyPr/>
                    <a:lstStyle/>
                    <a:p>
                      <a:pPr algn="l">
                        <a:spcAft>
                          <a:spcPts val="0"/>
                        </a:spcAft>
                      </a:pPr>
                      <a:r>
                        <a:rPr lang="es-ES" sz="1600" b="1" dirty="0">
                          <a:solidFill>
                            <a:srgbClr val="C00000"/>
                          </a:solidFill>
                          <a:latin typeface="Baskerville Old Face" pitchFamily="18" charset="0"/>
                        </a:rPr>
                        <a:t>DESPLAZAMENTOS </a:t>
                      </a:r>
                      <a:endParaRPr lang="es-ES" sz="1600" b="1" dirty="0">
                        <a:solidFill>
                          <a:srgbClr val="C00000"/>
                        </a:solidFill>
                        <a:latin typeface="Baskerville Old Face" pitchFamily="18" charset="0"/>
                        <a:ea typeface="Times New Roman"/>
                        <a:cs typeface="Wingdings 2"/>
                      </a:endParaRPr>
                    </a:p>
                  </a:txBody>
                  <a:tcPr marL="59803" marR="59803" marT="0" marB="0" anchor="ctr"/>
                </a:tc>
                <a:tc>
                  <a:txBody>
                    <a:bodyPr/>
                    <a:lstStyle/>
                    <a:p>
                      <a:pPr algn="ctr">
                        <a:spcAft>
                          <a:spcPts val="0"/>
                        </a:spcAft>
                      </a:pPr>
                      <a:r>
                        <a:rPr lang="es-ES" sz="1400" b="1" dirty="0">
                          <a:solidFill>
                            <a:srgbClr val="C00000"/>
                          </a:solidFill>
                          <a:latin typeface="Baskerville Old Face" pitchFamily="18" charset="0"/>
                        </a:rPr>
                        <a:t>1 </a:t>
                      </a:r>
                      <a:endParaRPr lang="es-ES" sz="1400" b="1" dirty="0">
                        <a:solidFill>
                          <a:srgbClr val="C00000"/>
                        </a:solidFill>
                        <a:latin typeface="Baskerville Old Face" pitchFamily="18" charset="0"/>
                        <a:ea typeface="Times New Roman"/>
                        <a:cs typeface="Wingdings 2"/>
                      </a:endParaRPr>
                    </a:p>
                  </a:txBody>
                  <a:tcPr marL="59803" marR="59803" marT="0" marB="0" anchor="ctr"/>
                </a:tc>
                <a:tc>
                  <a:txBody>
                    <a:bodyPr/>
                    <a:lstStyle/>
                    <a:p>
                      <a:pPr algn="ctr">
                        <a:spcAft>
                          <a:spcPts val="0"/>
                        </a:spcAft>
                      </a:pPr>
                      <a:r>
                        <a:rPr lang="es-ES" sz="1400" b="1" dirty="0">
                          <a:solidFill>
                            <a:srgbClr val="C00000"/>
                          </a:solidFill>
                          <a:latin typeface="Baskerville Old Face" pitchFamily="18" charset="0"/>
                        </a:rPr>
                        <a:t>1 </a:t>
                      </a:r>
                      <a:endParaRPr lang="es-ES" sz="1400" b="1" dirty="0">
                        <a:solidFill>
                          <a:srgbClr val="C00000"/>
                        </a:solidFill>
                        <a:latin typeface="Baskerville Old Face" pitchFamily="18" charset="0"/>
                        <a:ea typeface="Times New Roman"/>
                        <a:cs typeface="Wingdings 2"/>
                      </a:endParaRPr>
                    </a:p>
                  </a:txBody>
                  <a:tcPr marL="59803" marR="59803" marT="0" marB="0" anchor="ctr"/>
                </a:tc>
              </a:tr>
              <a:tr h="438681">
                <a:tc>
                  <a:txBody>
                    <a:bodyPr/>
                    <a:lstStyle/>
                    <a:p>
                      <a:pPr algn="l">
                        <a:spcAft>
                          <a:spcPts val="0"/>
                        </a:spcAft>
                      </a:pPr>
                      <a:r>
                        <a:rPr lang="es-ES" sz="1600" b="1" dirty="0">
                          <a:solidFill>
                            <a:srgbClr val="C00000"/>
                          </a:solidFill>
                          <a:latin typeface="Baskerville Old Face" pitchFamily="18" charset="0"/>
                        </a:rPr>
                        <a:t>ESTUDIO PERSONAL </a:t>
                      </a:r>
                      <a:endParaRPr lang="es-ES" sz="1600" b="1" dirty="0">
                        <a:solidFill>
                          <a:srgbClr val="C00000"/>
                        </a:solidFill>
                        <a:latin typeface="Baskerville Old Face" pitchFamily="18" charset="0"/>
                        <a:ea typeface="Times New Roman"/>
                        <a:cs typeface="Wingdings 2"/>
                      </a:endParaRPr>
                    </a:p>
                  </a:txBody>
                  <a:tcPr marL="59803" marR="59803" marT="0" marB="0" anchor="ctr"/>
                </a:tc>
                <a:tc>
                  <a:txBody>
                    <a:bodyPr/>
                    <a:lstStyle/>
                    <a:p>
                      <a:pPr algn="ctr">
                        <a:spcAft>
                          <a:spcPts val="0"/>
                        </a:spcAft>
                      </a:pPr>
                      <a:r>
                        <a:rPr lang="es-ES" sz="1400" b="1" dirty="0">
                          <a:solidFill>
                            <a:srgbClr val="C00000"/>
                          </a:solidFill>
                          <a:latin typeface="Baskerville Old Face" pitchFamily="18" charset="0"/>
                        </a:rPr>
                        <a:t>2 </a:t>
                      </a:r>
                      <a:endParaRPr lang="es-ES" sz="1400" b="1" dirty="0">
                        <a:solidFill>
                          <a:srgbClr val="C00000"/>
                        </a:solidFill>
                        <a:latin typeface="Baskerville Old Face" pitchFamily="18" charset="0"/>
                        <a:ea typeface="Times New Roman"/>
                        <a:cs typeface="Wingdings 2"/>
                      </a:endParaRPr>
                    </a:p>
                  </a:txBody>
                  <a:tcPr marL="59803" marR="59803" marT="0" marB="0" anchor="ctr"/>
                </a:tc>
                <a:tc>
                  <a:txBody>
                    <a:bodyPr/>
                    <a:lstStyle/>
                    <a:p>
                      <a:pPr algn="ctr">
                        <a:spcAft>
                          <a:spcPts val="0"/>
                        </a:spcAft>
                      </a:pPr>
                      <a:r>
                        <a:rPr lang="es-ES" sz="1400" b="1" dirty="0">
                          <a:solidFill>
                            <a:srgbClr val="C00000"/>
                          </a:solidFill>
                          <a:latin typeface="Baskerville Old Face" pitchFamily="18" charset="0"/>
                        </a:rPr>
                        <a:t>3 </a:t>
                      </a:r>
                      <a:endParaRPr lang="es-ES" sz="1400" b="1" dirty="0">
                        <a:solidFill>
                          <a:srgbClr val="C00000"/>
                        </a:solidFill>
                        <a:latin typeface="Baskerville Old Face" pitchFamily="18" charset="0"/>
                        <a:ea typeface="Times New Roman"/>
                        <a:cs typeface="Wingdings 2"/>
                      </a:endParaRPr>
                    </a:p>
                  </a:txBody>
                  <a:tcPr marL="59803" marR="59803" marT="0" marB="0" anchor="ctr"/>
                </a:tc>
              </a:tr>
              <a:tr h="438681">
                <a:tc>
                  <a:txBody>
                    <a:bodyPr/>
                    <a:lstStyle/>
                    <a:p>
                      <a:pPr algn="l">
                        <a:spcAft>
                          <a:spcPts val="0"/>
                        </a:spcAft>
                      </a:pPr>
                      <a:r>
                        <a:rPr lang="es-ES" sz="1600" b="1" dirty="0">
                          <a:solidFill>
                            <a:srgbClr val="C00000"/>
                          </a:solidFill>
                          <a:latin typeface="Baskerville Old Face" pitchFamily="18" charset="0"/>
                        </a:rPr>
                        <a:t>IMPREVISTOS </a:t>
                      </a:r>
                      <a:endParaRPr lang="es-ES" sz="1600" b="1" dirty="0">
                        <a:solidFill>
                          <a:srgbClr val="C00000"/>
                        </a:solidFill>
                        <a:latin typeface="Baskerville Old Face" pitchFamily="18" charset="0"/>
                        <a:ea typeface="Times New Roman"/>
                        <a:cs typeface="Wingdings 2"/>
                      </a:endParaRPr>
                    </a:p>
                  </a:txBody>
                  <a:tcPr marL="59803" marR="59803" marT="0" marB="0" anchor="ctr"/>
                </a:tc>
                <a:tc>
                  <a:txBody>
                    <a:bodyPr/>
                    <a:lstStyle/>
                    <a:p>
                      <a:pPr algn="ctr">
                        <a:spcAft>
                          <a:spcPts val="0"/>
                        </a:spcAft>
                      </a:pPr>
                      <a:r>
                        <a:rPr lang="es-ES" sz="1400" b="1" dirty="0">
                          <a:solidFill>
                            <a:srgbClr val="C00000"/>
                          </a:solidFill>
                          <a:latin typeface="Baskerville Old Face" pitchFamily="18" charset="0"/>
                        </a:rPr>
                        <a:t>2 </a:t>
                      </a:r>
                      <a:endParaRPr lang="es-ES" sz="1400" b="1" dirty="0">
                        <a:solidFill>
                          <a:srgbClr val="C00000"/>
                        </a:solidFill>
                        <a:latin typeface="Baskerville Old Face" pitchFamily="18" charset="0"/>
                        <a:ea typeface="Times New Roman"/>
                        <a:cs typeface="Wingdings 2"/>
                      </a:endParaRPr>
                    </a:p>
                  </a:txBody>
                  <a:tcPr marL="59803" marR="59803" marT="0" marB="0" anchor="ctr"/>
                </a:tc>
                <a:tc>
                  <a:txBody>
                    <a:bodyPr/>
                    <a:lstStyle/>
                    <a:p>
                      <a:pPr algn="ctr">
                        <a:spcAft>
                          <a:spcPts val="0"/>
                        </a:spcAft>
                      </a:pPr>
                      <a:r>
                        <a:rPr lang="es-ES" sz="1400" b="1" dirty="0">
                          <a:solidFill>
                            <a:srgbClr val="C00000"/>
                          </a:solidFill>
                          <a:latin typeface="Baskerville Old Face" pitchFamily="18" charset="0"/>
                        </a:rPr>
                        <a:t>2 </a:t>
                      </a:r>
                      <a:endParaRPr lang="es-ES" sz="1400" b="1" dirty="0">
                        <a:solidFill>
                          <a:srgbClr val="C00000"/>
                        </a:solidFill>
                        <a:latin typeface="Baskerville Old Face" pitchFamily="18" charset="0"/>
                        <a:ea typeface="Times New Roman"/>
                        <a:cs typeface="Wingdings 2"/>
                      </a:endParaRPr>
                    </a:p>
                  </a:txBody>
                  <a:tcPr marL="59803" marR="59803" marT="0" marB="0" anchor="ctr"/>
                </a:tc>
              </a:tr>
              <a:tr h="438681">
                <a:tc>
                  <a:txBody>
                    <a:bodyPr/>
                    <a:lstStyle/>
                    <a:p>
                      <a:pPr algn="l">
                        <a:spcAft>
                          <a:spcPts val="0"/>
                        </a:spcAft>
                      </a:pPr>
                      <a:r>
                        <a:rPr lang="es-ES" sz="1600" b="1" dirty="0">
                          <a:solidFill>
                            <a:srgbClr val="C00000"/>
                          </a:solidFill>
                          <a:latin typeface="Baskerville Old Face" pitchFamily="18" charset="0"/>
                        </a:rPr>
                        <a:t>TOTAL </a:t>
                      </a:r>
                      <a:endParaRPr lang="es-ES" sz="1600" b="1" dirty="0">
                        <a:solidFill>
                          <a:srgbClr val="C00000"/>
                        </a:solidFill>
                        <a:latin typeface="Baskerville Old Face" pitchFamily="18" charset="0"/>
                        <a:ea typeface="Times New Roman"/>
                        <a:cs typeface="Wingdings 2"/>
                      </a:endParaRPr>
                    </a:p>
                  </a:txBody>
                  <a:tcPr marL="59803" marR="59803" marT="0" marB="0" anchor="ctr"/>
                </a:tc>
                <a:tc>
                  <a:txBody>
                    <a:bodyPr/>
                    <a:lstStyle/>
                    <a:p>
                      <a:pPr algn="ctr">
                        <a:spcAft>
                          <a:spcPts val="0"/>
                        </a:spcAft>
                      </a:pPr>
                      <a:r>
                        <a:rPr lang="es-ES" sz="1400" b="1" dirty="0">
                          <a:solidFill>
                            <a:srgbClr val="C00000"/>
                          </a:solidFill>
                          <a:latin typeface="Baskerville Old Face" pitchFamily="18" charset="0"/>
                        </a:rPr>
                        <a:t>24 HORAS </a:t>
                      </a:r>
                      <a:endParaRPr lang="es-ES" sz="1400" b="1" dirty="0">
                        <a:solidFill>
                          <a:srgbClr val="C00000"/>
                        </a:solidFill>
                        <a:latin typeface="Baskerville Old Face" pitchFamily="18" charset="0"/>
                        <a:ea typeface="Times New Roman"/>
                        <a:cs typeface="Wingdings 2"/>
                      </a:endParaRPr>
                    </a:p>
                  </a:txBody>
                  <a:tcPr marL="59803" marR="59803" marT="0" marB="0" anchor="ctr"/>
                </a:tc>
                <a:tc>
                  <a:txBody>
                    <a:bodyPr/>
                    <a:lstStyle/>
                    <a:p>
                      <a:pPr algn="ctr">
                        <a:spcAft>
                          <a:spcPts val="0"/>
                        </a:spcAft>
                      </a:pPr>
                      <a:endParaRPr lang="es-ES" sz="1400" b="1" dirty="0">
                        <a:solidFill>
                          <a:srgbClr val="C00000"/>
                        </a:solidFill>
                        <a:latin typeface="Baskerville Old Face" pitchFamily="18" charset="0"/>
                        <a:ea typeface="Times New Roman"/>
                        <a:cs typeface="Times New Roman"/>
                      </a:endParaRPr>
                    </a:p>
                  </a:txBody>
                  <a:tcPr marL="59803" marR="59803" marT="0" marB="0" anchor="ctr"/>
                </a:tc>
              </a:tr>
            </a:tbl>
          </a:graphicData>
        </a:graphic>
      </p:graphicFrame>
      <p:sp>
        <p:nvSpPr>
          <p:cNvPr id="7065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normalizeH="0" baseline="0" dirty="0" smtClean="0">
              <a:ln>
                <a:noFill/>
              </a:ln>
              <a:solidFill>
                <a:schemeClr val="tx1"/>
              </a:solidFill>
              <a:effectLst/>
              <a:latin typeface="Arial" pitchFamily="34" charset="0"/>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3000" fill="hold"/>
                                        <p:tgtEl>
                                          <p:spTgt spid="7"/>
                                        </p:tgtEl>
                                        <p:attrNameLst>
                                          <p:attrName>ppt_w</p:attrName>
                                        </p:attrNameLst>
                                      </p:cBhvr>
                                      <p:tavLst>
                                        <p:tav tm="0">
                                          <p:val>
                                            <p:fltVal val="0"/>
                                          </p:val>
                                        </p:tav>
                                        <p:tav tm="100000">
                                          <p:val>
                                            <p:strVal val="#ppt_w"/>
                                          </p:val>
                                        </p:tav>
                                      </p:tavLst>
                                    </p:anim>
                                    <p:anim calcmode="lin" valueType="num">
                                      <p:cBhvr>
                                        <p:cTn id="8" dur="3000" fill="hold"/>
                                        <p:tgtEl>
                                          <p:spTgt spid="7"/>
                                        </p:tgtEl>
                                        <p:attrNameLst>
                                          <p:attrName>ppt_h</p:attrName>
                                        </p:attrNameLst>
                                      </p:cBhvr>
                                      <p:tavLst>
                                        <p:tav tm="0">
                                          <p:val>
                                            <p:fltVal val="0"/>
                                          </p:val>
                                        </p:tav>
                                        <p:tav tm="100000">
                                          <p:val>
                                            <p:strVal val="#ppt_h"/>
                                          </p:val>
                                        </p:tav>
                                      </p:tavLst>
                                    </p:anim>
                                    <p:animEffect transition="in" filter="fade">
                                      <p:cBhvr>
                                        <p:cTn id="9" dur="3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2" name="Picture 2" descr="http://desarrollandopersonas.com/wp-content/uploads/planificar.jpg"/>
          <p:cNvPicPr>
            <a:picLocks noChangeAspect="1" noChangeArrowheads="1"/>
          </p:cNvPicPr>
          <p:nvPr/>
        </p:nvPicPr>
        <p:blipFill>
          <a:blip r:embed="rId2" cstate="email">
            <a:clrChange>
              <a:clrFrom>
                <a:srgbClr val="FEFEFE"/>
              </a:clrFrom>
              <a:clrTo>
                <a:srgbClr val="FEFEFE">
                  <a:alpha val="0"/>
                </a:srgbClr>
              </a:clrTo>
            </a:clrChange>
          </a:blip>
          <a:srcRect/>
          <a:stretch>
            <a:fillRect/>
          </a:stretch>
        </p:blipFill>
        <p:spPr bwMode="auto">
          <a:xfrm>
            <a:off x="6911752" y="4625752"/>
            <a:ext cx="2232248" cy="2232248"/>
          </a:xfrm>
          <a:prstGeom prst="rect">
            <a:avLst/>
          </a:prstGeom>
          <a:noFill/>
        </p:spPr>
      </p:pic>
      <p:sp>
        <p:nvSpPr>
          <p:cNvPr id="69633" name="Rectangle 1"/>
          <p:cNvSpPr>
            <a:spLocks noChangeArrowheads="1"/>
          </p:cNvSpPr>
          <p:nvPr/>
        </p:nvSpPr>
        <p:spPr bwMode="auto">
          <a:xfrm>
            <a:off x="251520" y="1196752"/>
            <a:ext cx="8604448"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28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Rounded MT Bold" pitchFamily="34" charset="0"/>
                <a:ea typeface="Calibri" pitchFamily="34" charset="0"/>
                <a:cs typeface="Times New Roman" pitchFamily="18" charset="0"/>
              </a:rPr>
              <a:t>Con una buena planificación se aprende mejor y en menos tiempo. </a:t>
            </a:r>
          </a:p>
          <a:p>
            <a:pPr marL="0" marR="0" lvl="0" indent="0" algn="just" defTabSz="914400" rtl="0" eaLnBrk="1" fontAlgn="base" latinLnBrk="0" hangingPunct="1">
              <a:lnSpc>
                <a:spcPct val="100000"/>
              </a:lnSpc>
              <a:spcBef>
                <a:spcPct val="0"/>
              </a:spcBef>
              <a:spcAft>
                <a:spcPct val="0"/>
              </a:spcAft>
              <a:buClrTx/>
              <a:buSzTx/>
              <a:buFontTx/>
              <a:buNone/>
              <a:tabLst/>
            </a:pPr>
            <a:endParaRPr lang="es-ES" sz="2800" b="1" spc="5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Rounded MT Bold" pitchFamily="34"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s-ES" sz="28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Rounded MT Bold" pitchFamily="34" charset="0"/>
                <a:ea typeface="Calibri" pitchFamily="34" charset="0"/>
                <a:cs typeface="Times New Roman" pitchFamily="18" charset="0"/>
              </a:rPr>
              <a:t>Confecciona tu propio plan semanal teniendo en cuenta tus circunstancias y un horario diario de forma realista y que se adapte a la situación semanal.</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28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Rounded MT Bold" pitchFamily="34" charset="0"/>
              <a:ea typeface="Calibri" pitchFamily="34" charset="0"/>
              <a:cs typeface="Times New Roman" pitchFamily="18" charset="0"/>
            </a:endParaRPr>
          </a:p>
          <a:p>
            <a:pPr algn="just" fontAlgn="base">
              <a:spcBef>
                <a:spcPct val="0"/>
              </a:spcBef>
              <a:spcAft>
                <a:spcPct val="0"/>
              </a:spcAft>
            </a:pPr>
            <a:r>
              <a:rPr lang="es-ES" sz="2800" b="1" spc="50" dirty="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Rounded MT Bold" pitchFamily="34" charset="0"/>
              </a:rPr>
              <a:t>Estudia todos los días el mismo tiempo y a la misma hora, a ser posible.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4000" b="0" i="0" u="none" normalizeH="0" baseline="0" dirty="0" smtClean="0">
              <a:ln>
                <a:noFill/>
              </a:ln>
              <a:solidFill>
                <a:schemeClr val="tx1"/>
              </a:solidFill>
              <a:effectLst/>
              <a:latin typeface="Arial" pitchFamily="34" charset="0"/>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69633"/>
                                        </p:tgtEl>
                                        <p:attrNameLst>
                                          <p:attrName>style.visibility</p:attrName>
                                        </p:attrNameLst>
                                      </p:cBhvr>
                                      <p:to>
                                        <p:strVal val="visible"/>
                                      </p:to>
                                    </p:set>
                                    <p:animEffect transition="in" filter="checkerboard(down)">
                                      <p:cBhvr>
                                        <p:cTn id="7" dur="3000"/>
                                        <p:tgtEl>
                                          <p:spTgt spid="696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1"/>
          <p:cNvSpPr>
            <a:spLocks noChangeArrowheads="1"/>
          </p:cNvSpPr>
          <p:nvPr/>
        </p:nvSpPr>
        <p:spPr bwMode="auto">
          <a:xfrm>
            <a:off x="461868" y="380768"/>
            <a:ext cx="8311530" cy="639910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32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Estudia en varios periodos seguidos de 30 a 60 minutos intercalando descansos en cada periodo.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32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s-ES" sz="32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Después del primer periodo: 5 minutos. Después del segundo y siguientes: 10 a 15 minutos.</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28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32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Concreta qué vas a  estudiar en cada período, distribuyendo adecuadamente el tiempo entre las materias a estudiar.</a:t>
            </a:r>
            <a:endParaRPr kumimoji="0" lang="es-ES" sz="44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68609"/>
                                        </p:tgtEl>
                                        <p:attrNameLst>
                                          <p:attrName>style.visibility</p:attrName>
                                        </p:attrNameLst>
                                      </p:cBhvr>
                                      <p:to>
                                        <p:strVal val="visible"/>
                                      </p:to>
                                    </p:set>
                                    <p:animEffect transition="in" filter="fade">
                                      <p:cBhvr>
                                        <p:cTn id="7" dur="1925" decel="100000"/>
                                        <p:tgtEl>
                                          <p:spTgt spid="68609"/>
                                        </p:tgtEl>
                                      </p:cBhvr>
                                    </p:animEffect>
                                    <p:animScale>
                                      <p:cBhvr>
                                        <p:cTn id="8" dur="1925" decel="100000"/>
                                        <p:tgtEl>
                                          <p:spTgt spid="68609"/>
                                        </p:tgtEl>
                                      </p:cBhvr>
                                      <p:from x="10000" y="10000"/>
                                      <p:to x="200000" y="450000"/>
                                    </p:animScale>
                                    <p:animScale>
                                      <p:cBhvr>
                                        <p:cTn id="9" dur="3075" accel="100000" fill="hold">
                                          <p:stCondLst>
                                            <p:cond delay="1925"/>
                                          </p:stCondLst>
                                        </p:cTn>
                                        <p:tgtEl>
                                          <p:spTgt spid="68609"/>
                                        </p:tgtEl>
                                      </p:cBhvr>
                                      <p:from x="200000" y="450000"/>
                                      <p:to x="100000" y="100000"/>
                                    </p:animScale>
                                    <p:set>
                                      <p:cBhvr>
                                        <p:cTn id="10" dur="1925" fill="hold"/>
                                        <p:tgtEl>
                                          <p:spTgt spid="68609"/>
                                        </p:tgtEl>
                                        <p:attrNameLst>
                                          <p:attrName>ppt_x</p:attrName>
                                        </p:attrNameLst>
                                      </p:cBhvr>
                                      <p:to>
                                        <p:strVal val="(0.5)"/>
                                      </p:to>
                                    </p:set>
                                    <p:anim from="(0.5)" to="(#ppt_x)" calcmode="lin" valueType="num">
                                      <p:cBhvr>
                                        <p:cTn id="11" dur="3075" accel="100000" fill="hold">
                                          <p:stCondLst>
                                            <p:cond delay="1925"/>
                                          </p:stCondLst>
                                        </p:cTn>
                                        <p:tgtEl>
                                          <p:spTgt spid="68609"/>
                                        </p:tgtEl>
                                        <p:attrNameLst>
                                          <p:attrName>ppt_x</p:attrName>
                                        </p:attrNameLst>
                                      </p:cBhvr>
                                    </p:anim>
                                    <p:set>
                                      <p:cBhvr>
                                        <p:cTn id="12" dur="1925" fill="hold"/>
                                        <p:tgtEl>
                                          <p:spTgt spid="68609"/>
                                        </p:tgtEl>
                                        <p:attrNameLst>
                                          <p:attrName>ppt_y</p:attrName>
                                        </p:attrNameLst>
                                      </p:cBhvr>
                                      <p:to>
                                        <p:strVal val="(#ppt_y+0.4)"/>
                                      </p:to>
                                    </p:set>
                                    <p:anim from="(#ppt_y+0.4)" to="(#ppt_y)" calcmode="lin" valueType="num">
                                      <p:cBhvr>
                                        <p:cTn id="13" dur="3075" accel="100000" fill="hold">
                                          <p:stCondLst>
                                            <p:cond delay="1925"/>
                                          </p:stCondLst>
                                        </p:cTn>
                                        <p:tgtEl>
                                          <p:spTgt spid="68609"/>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0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1"/>
          <p:cNvSpPr>
            <a:spLocks noChangeArrowheads="1"/>
          </p:cNvSpPr>
          <p:nvPr/>
        </p:nvSpPr>
        <p:spPr bwMode="auto">
          <a:xfrm>
            <a:off x="112847" y="376912"/>
            <a:ext cx="8820471" cy="569386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Char char="•"/>
              <a:tabLst/>
            </a:pPr>
            <a:r>
              <a:rPr kumimoji="0" lang="es-ES" sz="28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Si necesitas un período breve de calentamiento:</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s-ES" sz="28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tabLst/>
            </a:pPr>
            <a:r>
              <a:rPr kumimoji="0" lang="es-ES" sz="2800" b="1" i="0" u="none" normalizeH="0" baseline="0" dirty="0" smtClean="0">
                <a:ln w="31550" cmpd="sng">
                  <a:solidFill>
                    <a:schemeClr val="tx1"/>
                  </a:solidFill>
                  <a:prstDash val="solid"/>
                </a:ln>
                <a:solidFill>
                  <a:srgbClr val="FFFF00"/>
                </a:solidFill>
                <a:effectLst>
                  <a:outerShdw blurRad="50800" dist="40000" dir="5400000" algn="tl" rotWithShape="0">
                    <a:srgbClr val="000000">
                      <a:shade val="5000"/>
                      <a:satMod val="120000"/>
                      <a:alpha val="33000"/>
                    </a:srgbClr>
                  </a:outerShdw>
                </a:effectLst>
                <a:latin typeface="Arial" pitchFamily="34" charset="0"/>
                <a:ea typeface="Calibri" pitchFamily="34" charset="0"/>
                <a:cs typeface="Times New Roman" pitchFamily="18" charset="0"/>
              </a:rPr>
              <a:t>Materias de dificultad media </a:t>
            </a:r>
            <a:r>
              <a:rPr kumimoji="0" lang="es-ES" sz="28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(1º período) de 40 a 60 minutos descanso de 5 minutos. </a:t>
            </a:r>
          </a:p>
          <a:p>
            <a:pPr marL="0" marR="0" lvl="0" indent="0" algn="just" defTabSz="914400" rtl="0" eaLnBrk="0" fontAlgn="base" latinLnBrk="0" hangingPunct="0">
              <a:lnSpc>
                <a:spcPct val="100000"/>
              </a:lnSpc>
              <a:spcBef>
                <a:spcPct val="0"/>
              </a:spcBef>
              <a:spcAft>
                <a:spcPct val="0"/>
              </a:spcAft>
              <a:buClrTx/>
              <a:buSzTx/>
              <a:tabLst/>
            </a:pPr>
            <a:endParaRPr kumimoji="0" lang="es-ES" sz="24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2800" b="1" i="0" u="none" normalizeH="0" baseline="0" dirty="0" smtClean="0">
                <a:ln w="31550" cmpd="sng">
                  <a:solidFill>
                    <a:schemeClr val="tx1"/>
                  </a:solidFill>
                  <a:prstDash val="solid"/>
                </a:ln>
                <a:solidFill>
                  <a:srgbClr val="FFFF00"/>
                </a:solidFill>
                <a:effectLst>
                  <a:outerShdw blurRad="50800" dist="40000" dir="5400000" algn="tl" rotWithShape="0">
                    <a:srgbClr val="000000">
                      <a:shade val="5000"/>
                      <a:satMod val="120000"/>
                      <a:alpha val="33000"/>
                    </a:srgbClr>
                  </a:outerShdw>
                </a:effectLst>
                <a:latin typeface="Arial" pitchFamily="34" charset="0"/>
                <a:ea typeface="Calibri" pitchFamily="34" charset="0"/>
                <a:cs typeface="Times New Roman" pitchFamily="18" charset="0"/>
              </a:rPr>
              <a:t>Materias difíciles </a:t>
            </a:r>
            <a:r>
              <a:rPr kumimoji="0" lang="es-ES" sz="28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(2º período) 60-90 minutos descansos de 10 a 15 minutos.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ES" sz="24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2800" b="1" i="0" u="none" normalizeH="0" baseline="0" dirty="0" smtClean="0">
                <a:ln w="31550" cmpd="sng">
                  <a:solidFill>
                    <a:schemeClr val="tx1"/>
                  </a:solidFill>
                  <a:prstDash val="solid"/>
                </a:ln>
                <a:solidFill>
                  <a:srgbClr val="FFFF00"/>
                </a:solidFill>
                <a:effectLst>
                  <a:outerShdw blurRad="50800" dist="40000" dir="5400000" algn="tl" rotWithShape="0">
                    <a:srgbClr val="000000">
                      <a:shade val="5000"/>
                      <a:satMod val="120000"/>
                      <a:alpha val="33000"/>
                    </a:srgbClr>
                  </a:outerShdw>
                </a:effectLst>
                <a:latin typeface="Arial" pitchFamily="34" charset="0"/>
                <a:ea typeface="Calibri" pitchFamily="34" charset="0"/>
                <a:cs typeface="Times New Roman" pitchFamily="18" charset="0"/>
              </a:rPr>
              <a:t>Materias fáciles </a:t>
            </a:r>
            <a:r>
              <a:rPr kumimoji="0" lang="es-ES" sz="28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(3º período) de 30 -40 minutos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ES" sz="24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S" sz="2400" b="1" i="0" u="none" spc="50" normalizeH="0" baseline="0" dirty="0" smtClean="0">
                <a:ln w="12700" cmpd="sng">
                  <a:solidFill>
                    <a:schemeClr val="tx1"/>
                  </a:solidFill>
                  <a:prstDash val="solid"/>
                </a:ln>
                <a:solidFill>
                  <a:srgbClr val="FFFF00"/>
                </a:solidFill>
                <a:effectLst>
                  <a:glow rad="53100">
                    <a:schemeClr val="accent6">
                      <a:satMod val="180000"/>
                      <a:alpha val="30000"/>
                    </a:schemeClr>
                  </a:glow>
                </a:effectLst>
                <a:latin typeface="Arial" pitchFamily="34" charset="0"/>
                <a:ea typeface="Calibri" pitchFamily="34" charset="0"/>
                <a:cs typeface="Times New Roman" pitchFamily="18" charset="0"/>
              </a:rPr>
              <a:t>Si necesitas un largo período de calentamiento Empieza por las </a:t>
            </a:r>
            <a:r>
              <a:rPr kumimoji="0" lang="es-ES" sz="2400" b="1" i="0" u="none" normalizeH="0" baseline="0" dirty="0" smtClean="0">
                <a:ln w="31550" cmpd="sng">
                  <a:solidFill>
                    <a:schemeClr val="tx1"/>
                  </a:solidFill>
                  <a:prstDash val="solid"/>
                </a:ln>
                <a:solidFill>
                  <a:srgbClr val="FFFF00"/>
                </a:solidFill>
                <a:effectLst>
                  <a:outerShdw blurRad="50800" dist="40000" dir="5400000" algn="tl" rotWithShape="0">
                    <a:srgbClr val="000000">
                      <a:shade val="5000"/>
                      <a:satMod val="120000"/>
                      <a:alpha val="33000"/>
                    </a:srgbClr>
                  </a:outerShdw>
                </a:effectLst>
                <a:latin typeface="Arial" pitchFamily="34" charset="0"/>
                <a:ea typeface="Calibri" pitchFamily="34" charset="0"/>
                <a:cs typeface="Times New Roman" pitchFamily="18" charset="0"/>
              </a:rPr>
              <a:t>fáciles</a:t>
            </a:r>
            <a:r>
              <a:rPr kumimoji="0" lang="es-ES" sz="2400" b="1" i="0" u="none" spc="50" normalizeH="0" baseline="0" dirty="0" smtClean="0">
                <a:ln w="12700" cmpd="sng">
                  <a:solidFill>
                    <a:schemeClr val="tx1"/>
                  </a:solidFill>
                  <a:prstDash val="solid"/>
                </a:ln>
                <a:solidFill>
                  <a:srgbClr val="FFFF00"/>
                </a:solidFill>
                <a:effectLst>
                  <a:glow rad="53100">
                    <a:schemeClr val="accent6">
                      <a:satMod val="180000"/>
                      <a:alpha val="30000"/>
                    </a:schemeClr>
                  </a:glow>
                </a:effectLst>
                <a:latin typeface="Arial" pitchFamily="34" charset="0"/>
                <a:ea typeface="Calibri" pitchFamily="34" charset="0"/>
                <a:cs typeface="Times New Roman" pitchFamily="18" charset="0"/>
              </a:rPr>
              <a:t>. Descansa 5 minutos, pasa a las de </a:t>
            </a:r>
            <a:r>
              <a:rPr kumimoji="0" lang="es-ES" sz="2400" b="1" i="0" u="none" normalizeH="0" baseline="0" dirty="0" smtClean="0">
                <a:ln w="31550" cmpd="sng">
                  <a:solidFill>
                    <a:schemeClr val="tx1"/>
                  </a:solidFill>
                  <a:prstDash val="solid"/>
                </a:ln>
                <a:solidFill>
                  <a:srgbClr val="FFFF00"/>
                </a:solidFill>
                <a:effectLst>
                  <a:outerShdw blurRad="50800" dist="40000" dir="5400000" algn="tl" rotWithShape="0">
                    <a:srgbClr val="000000">
                      <a:shade val="5000"/>
                      <a:satMod val="120000"/>
                      <a:alpha val="33000"/>
                    </a:srgbClr>
                  </a:outerShdw>
                </a:effectLst>
                <a:latin typeface="Arial" pitchFamily="34" charset="0"/>
                <a:ea typeface="Calibri" pitchFamily="34" charset="0"/>
                <a:cs typeface="Times New Roman" pitchFamily="18" charset="0"/>
              </a:rPr>
              <a:t>dificultad media </a:t>
            </a:r>
            <a:r>
              <a:rPr kumimoji="0" lang="es-ES" sz="2400" b="1" i="0" u="none" spc="50" normalizeH="0" baseline="0" dirty="0" smtClean="0">
                <a:ln w="12700" cmpd="sng">
                  <a:solidFill>
                    <a:schemeClr val="tx1"/>
                  </a:solidFill>
                  <a:prstDash val="solid"/>
                </a:ln>
                <a:solidFill>
                  <a:srgbClr val="FFFF00"/>
                </a:solidFill>
                <a:effectLst>
                  <a:glow rad="53100">
                    <a:schemeClr val="accent6">
                      <a:satMod val="180000"/>
                      <a:alpha val="30000"/>
                    </a:schemeClr>
                  </a:glow>
                </a:effectLst>
                <a:latin typeface="Arial" pitchFamily="34" charset="0"/>
                <a:ea typeface="Calibri" pitchFamily="34" charset="0"/>
                <a:cs typeface="Times New Roman" pitchFamily="18" charset="0"/>
              </a:rPr>
              <a:t>descansa de 10 a 15 minutos y termina con las </a:t>
            </a:r>
            <a:r>
              <a:rPr kumimoji="0" lang="es-ES" sz="2400" b="1" i="0" u="none" normalizeH="0" baseline="0" dirty="0" smtClean="0">
                <a:ln w="31550" cmpd="sng">
                  <a:solidFill>
                    <a:schemeClr val="tx1"/>
                  </a:solidFill>
                  <a:prstDash val="solid"/>
                </a:ln>
                <a:solidFill>
                  <a:srgbClr val="FFFF00"/>
                </a:solidFill>
                <a:effectLst>
                  <a:outerShdw blurRad="50800" dist="40000" dir="5400000" algn="tl" rotWithShape="0">
                    <a:srgbClr val="000000">
                      <a:shade val="5000"/>
                      <a:satMod val="120000"/>
                      <a:alpha val="33000"/>
                    </a:srgbClr>
                  </a:outerShdw>
                </a:effectLst>
                <a:latin typeface="Arial" pitchFamily="34" charset="0"/>
                <a:ea typeface="Calibri" pitchFamily="34" charset="0"/>
                <a:cs typeface="Times New Roman" pitchFamily="18" charset="0"/>
              </a:rPr>
              <a:t>difíciles</a:t>
            </a:r>
            <a:r>
              <a:rPr kumimoji="0" lang="es-ES" sz="2400" b="1" i="0" u="none" spc="50" normalizeH="0" baseline="0" dirty="0" smtClean="0">
                <a:ln w="12700" cmpd="sng">
                  <a:solidFill>
                    <a:schemeClr val="tx1"/>
                  </a:solidFill>
                  <a:prstDash val="solid"/>
                </a:ln>
                <a:solidFill>
                  <a:srgbClr val="FFFF00"/>
                </a:solidFill>
                <a:effectLst>
                  <a:glow rad="53100">
                    <a:schemeClr val="accent6">
                      <a:satMod val="180000"/>
                      <a:alpha val="30000"/>
                    </a:schemeClr>
                  </a:glow>
                </a:effectLst>
                <a:latin typeface="Arial" pitchFamily="34" charset="0"/>
                <a:ea typeface="Calibri" pitchFamily="34" charset="0"/>
                <a:cs typeface="Times New Roman" pitchFamily="18" charset="0"/>
              </a:rPr>
              <a:t>.  </a:t>
            </a:r>
            <a:endParaRPr kumimoji="0" lang="es-ES" sz="3600" b="1" i="0" u="none" spc="50" normalizeH="0" baseline="0" dirty="0" smtClean="0">
              <a:ln w="12700" cmpd="sng">
                <a:solidFill>
                  <a:schemeClr val="tx1"/>
                </a:solidFill>
                <a:prstDash val="solid"/>
              </a:ln>
              <a:solidFill>
                <a:srgbClr val="FFFF00"/>
              </a:solidFill>
              <a:effectLst>
                <a:glow rad="53100">
                  <a:schemeClr val="accent6">
                    <a:satMod val="180000"/>
                    <a:alpha val="30000"/>
                  </a:schemeClr>
                </a:glow>
              </a:effectLst>
              <a:latin typeface="Arial" pitchFamily="34" charset="0"/>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7585"/>
                                        </p:tgtEl>
                                        <p:attrNameLst>
                                          <p:attrName>style.visibility</p:attrName>
                                        </p:attrNameLst>
                                      </p:cBhvr>
                                      <p:to>
                                        <p:strVal val="visible"/>
                                      </p:to>
                                    </p:set>
                                    <p:animEffect transition="in" filter="dissolve">
                                      <p:cBhvr>
                                        <p:cTn id="7" dur="3000"/>
                                        <p:tgtEl>
                                          <p:spTgt spid="675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1"/>
          <p:cNvSpPr>
            <a:spLocks noChangeArrowheads="1"/>
          </p:cNvSpPr>
          <p:nvPr/>
        </p:nvSpPr>
        <p:spPr bwMode="auto">
          <a:xfrm>
            <a:off x="251520" y="2328550"/>
            <a:ext cx="8712968" cy="3908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3200" b="1" i="0" u="none" spc="50" normalizeH="0" baseline="0" dirty="0" smtClean="0">
                <a:ln w="12700" cmpd="sng">
                  <a:solidFill>
                    <a:schemeClr val="tx1"/>
                  </a:solidFill>
                  <a:prstDash val="solid"/>
                </a:ln>
                <a:solidFill>
                  <a:srgbClr val="FFFF00"/>
                </a:solidFill>
                <a:effectLst>
                  <a:glow rad="53100">
                    <a:schemeClr val="accent6">
                      <a:satMod val="180000"/>
                      <a:alpha val="30000"/>
                    </a:schemeClr>
                  </a:glow>
                </a:effectLst>
                <a:latin typeface="Arial" pitchFamily="34" charset="0"/>
                <a:ea typeface="Calibri" pitchFamily="34" charset="0"/>
                <a:cs typeface="Times New Roman" pitchFamily="18" charset="0"/>
              </a:rPr>
              <a:t>¿Qué son materias difíciles, de dificultad media y fácil?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28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3200" b="1" i="0" u="none" normalizeH="0" baseline="0" dirty="0" smtClean="0">
                <a:ln w="31550" cmpd="sng">
                  <a:solidFill>
                    <a:schemeClr val="tx1"/>
                  </a:soli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pitchFamily="34" charset="0"/>
                <a:ea typeface="Calibri" pitchFamily="34" charset="0"/>
                <a:cs typeface="Times New Roman" pitchFamily="18" charset="0"/>
              </a:rPr>
              <a:t>DIFICILES</a:t>
            </a:r>
            <a:r>
              <a:rPr kumimoji="0" lang="es-ES" sz="32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 conocimiento, matemáticas</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32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 </a:t>
            </a:r>
            <a:endParaRPr kumimoji="0" lang="es-ES" sz="28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3200" b="1" i="0" u="none" normalizeH="0" baseline="0" dirty="0" smtClean="0">
                <a:ln w="31550" cmpd="sng">
                  <a:solidFill>
                    <a:schemeClr val="tx1"/>
                  </a:soli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pitchFamily="34" charset="0"/>
                <a:ea typeface="Calibri" pitchFamily="34" charset="0"/>
                <a:cs typeface="Times New Roman" pitchFamily="18" charset="0"/>
              </a:rPr>
              <a:t>DIFICULTAD MEDIA</a:t>
            </a:r>
            <a:r>
              <a:rPr kumimoji="0" lang="es-ES" sz="32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 lenguaje, idiomas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ES" sz="28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3200" b="1" i="0" u="none" normalizeH="0" baseline="0" dirty="0" smtClean="0">
                <a:ln w="31550" cmpd="sng">
                  <a:solidFill>
                    <a:schemeClr val="tx1"/>
                  </a:soli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pitchFamily="34" charset="0"/>
                <a:ea typeface="Calibri" pitchFamily="34" charset="0"/>
                <a:cs typeface="Times New Roman" pitchFamily="18" charset="0"/>
              </a:rPr>
              <a:t>FÁCILES</a:t>
            </a:r>
            <a:r>
              <a:rPr kumimoji="0" lang="es-ES" sz="32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 plástica, música etc.</a:t>
            </a:r>
            <a:endParaRPr kumimoji="0" lang="es-ES" sz="44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ndParaRPr>
          </a:p>
        </p:txBody>
      </p:sp>
      <p:pic>
        <p:nvPicPr>
          <p:cNvPr id="48130" name="Picture 2" descr="http://blog.coitcv.org/wp-content/uploads/2008/06/apuntes1.jpg"/>
          <p:cNvPicPr>
            <a:picLocks noChangeAspect="1" noChangeArrowheads="1"/>
          </p:cNvPicPr>
          <p:nvPr/>
        </p:nvPicPr>
        <p:blipFill>
          <a:blip r:embed="rId2" cstate="email">
            <a:clrChange>
              <a:clrFrom>
                <a:srgbClr val="FFFFFF"/>
              </a:clrFrom>
              <a:clrTo>
                <a:srgbClr val="FFFFFF">
                  <a:alpha val="0"/>
                </a:srgbClr>
              </a:clrTo>
            </a:clrChange>
          </a:blip>
          <a:srcRect/>
          <a:stretch>
            <a:fillRect/>
          </a:stretch>
        </p:blipFill>
        <p:spPr bwMode="auto">
          <a:xfrm>
            <a:off x="6516216" y="72008"/>
            <a:ext cx="2563084" cy="2276872"/>
          </a:xfrm>
          <a:prstGeom prst="rect">
            <a:avLst/>
          </a:prstGeom>
          <a:noFill/>
        </p:spPr>
      </p:pic>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66561"/>
                                        </p:tgtEl>
                                        <p:attrNameLst>
                                          <p:attrName>style.visibility</p:attrName>
                                        </p:attrNameLst>
                                      </p:cBhvr>
                                      <p:to>
                                        <p:strVal val="visible"/>
                                      </p:to>
                                    </p:set>
                                    <p:anim calcmode="lin" valueType="num">
                                      <p:cBhvr>
                                        <p:cTn id="7" dur="3000" fill="hold"/>
                                        <p:tgtEl>
                                          <p:spTgt spid="66561"/>
                                        </p:tgtEl>
                                        <p:attrNameLst>
                                          <p:attrName>ppt_h</p:attrName>
                                        </p:attrNameLst>
                                      </p:cBhvr>
                                      <p:tavLst>
                                        <p:tav tm="0">
                                          <p:val>
                                            <p:strVal val="#ppt_h/20"/>
                                          </p:val>
                                        </p:tav>
                                        <p:tav tm="50000">
                                          <p:val>
                                            <p:strVal val="#ppt_h/20"/>
                                          </p:val>
                                        </p:tav>
                                        <p:tav tm="100000">
                                          <p:val>
                                            <p:strVal val="#ppt_h"/>
                                          </p:val>
                                        </p:tav>
                                      </p:tavLst>
                                    </p:anim>
                                    <p:anim calcmode="lin" valueType="num">
                                      <p:cBhvr>
                                        <p:cTn id="8" dur="3000" fill="hold"/>
                                        <p:tgtEl>
                                          <p:spTgt spid="66561"/>
                                        </p:tgtEl>
                                        <p:attrNameLst>
                                          <p:attrName>ppt_w</p:attrName>
                                        </p:attrNameLst>
                                      </p:cBhvr>
                                      <p:tavLst>
                                        <p:tav tm="0">
                                          <p:val>
                                            <p:strVal val="#ppt_w+.3"/>
                                          </p:val>
                                        </p:tav>
                                        <p:tav tm="50000">
                                          <p:val>
                                            <p:strVal val="#ppt_w+.3"/>
                                          </p:val>
                                        </p:tav>
                                        <p:tav tm="100000">
                                          <p:val>
                                            <p:strVal val="#ppt_w"/>
                                          </p:val>
                                        </p:tav>
                                      </p:tavLst>
                                    </p:anim>
                                    <p:anim calcmode="lin" valueType="num">
                                      <p:cBhvr>
                                        <p:cTn id="9" dur="3000" fill="hold"/>
                                        <p:tgtEl>
                                          <p:spTgt spid="66561"/>
                                        </p:tgtEl>
                                        <p:attrNameLst>
                                          <p:attrName>ppt_x</p:attrName>
                                        </p:attrNameLst>
                                      </p:cBhvr>
                                      <p:tavLst>
                                        <p:tav tm="0">
                                          <p:val>
                                            <p:strVal val="#ppt_x-.3"/>
                                          </p:val>
                                        </p:tav>
                                        <p:tav tm="50000">
                                          <p:val>
                                            <p:strVal val="#ppt_x"/>
                                          </p:val>
                                        </p:tav>
                                        <p:tav tm="100000">
                                          <p:val>
                                            <p:strVal val="#ppt_x"/>
                                          </p:val>
                                        </p:tav>
                                      </p:tavLst>
                                    </p:anim>
                                    <p:anim calcmode="lin" valueType="num">
                                      <p:cBhvr>
                                        <p:cTn id="10" dur="3000" fill="hold"/>
                                        <p:tgtEl>
                                          <p:spTgt spid="6656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6 Tabla"/>
          <p:cNvGraphicFramePr>
            <a:graphicFrameLocks noGrp="1"/>
          </p:cNvGraphicFramePr>
          <p:nvPr/>
        </p:nvGraphicFramePr>
        <p:xfrm>
          <a:off x="1115617" y="2304414"/>
          <a:ext cx="7272809" cy="3716873"/>
        </p:xfrm>
        <a:graphic>
          <a:graphicData uri="http://schemas.openxmlformats.org/drawingml/2006/table">
            <a:tbl>
              <a:tblPr>
                <a:tableStyleId>{08FB837D-C827-4EFA-A057-4D05807E0F7C}</a:tableStyleId>
              </a:tblPr>
              <a:tblGrid>
                <a:gridCol w="1358120"/>
                <a:gridCol w="961365"/>
                <a:gridCol w="1208906"/>
                <a:gridCol w="1400516"/>
                <a:gridCol w="1236042"/>
                <a:gridCol w="1107860"/>
              </a:tblGrid>
              <a:tr h="611783">
                <a:tc>
                  <a:txBody>
                    <a:bodyPr/>
                    <a:lstStyle/>
                    <a:p>
                      <a:pPr algn="just">
                        <a:spcAft>
                          <a:spcPts val="0"/>
                        </a:spcAft>
                      </a:pPr>
                      <a:endParaRPr lang="es-ES" sz="2000" b="1" i="1" dirty="0">
                        <a:solidFill>
                          <a:srgbClr val="C00000"/>
                        </a:solidFill>
                        <a:effectLst>
                          <a:outerShdw blurRad="38100" dist="38100" dir="2700000" algn="tl">
                            <a:srgbClr val="000000">
                              <a:alpha val="43137"/>
                            </a:srgbClr>
                          </a:outerShdw>
                        </a:effectLst>
                        <a:latin typeface="Calibri"/>
                        <a:ea typeface="Times New Roman"/>
                        <a:cs typeface="Times New Roman"/>
                      </a:endParaRPr>
                    </a:p>
                  </a:txBody>
                  <a:tcPr marL="68580" marR="68580" marT="0" marB="0"/>
                </a:tc>
                <a:tc>
                  <a:txBody>
                    <a:bodyPr/>
                    <a:lstStyle/>
                    <a:p>
                      <a:pPr algn="just">
                        <a:spcAft>
                          <a:spcPts val="0"/>
                        </a:spcAft>
                      </a:pPr>
                      <a:r>
                        <a:rPr lang="es-ES" sz="2000" b="1" dirty="0">
                          <a:solidFill>
                            <a:srgbClr val="C00000"/>
                          </a:solidFill>
                          <a:effectLst>
                            <a:outerShdw blurRad="38100" dist="38100" dir="2700000" algn="tl">
                              <a:srgbClr val="000000">
                                <a:alpha val="43137"/>
                              </a:srgbClr>
                            </a:outerShdw>
                          </a:effectLst>
                        </a:rPr>
                        <a:t>LUNES </a:t>
                      </a:r>
                      <a:endParaRPr lang="es-ES" sz="2000" b="1" i="1" dirty="0">
                        <a:solidFill>
                          <a:srgbClr val="C00000"/>
                        </a:solidFill>
                        <a:effectLst>
                          <a:outerShdw blurRad="38100" dist="38100" dir="2700000" algn="tl">
                            <a:srgbClr val="000000">
                              <a:alpha val="43137"/>
                            </a:srgbClr>
                          </a:outerShdw>
                        </a:effectLst>
                        <a:latin typeface="Wingdings 2"/>
                        <a:ea typeface="Times New Roman"/>
                        <a:cs typeface="Wingdings 2"/>
                      </a:endParaRPr>
                    </a:p>
                  </a:txBody>
                  <a:tcPr marL="68580" marR="68580" marT="0" marB="0" anchor="ctr"/>
                </a:tc>
                <a:tc>
                  <a:txBody>
                    <a:bodyPr/>
                    <a:lstStyle/>
                    <a:p>
                      <a:pPr algn="just">
                        <a:spcAft>
                          <a:spcPts val="0"/>
                        </a:spcAft>
                      </a:pPr>
                      <a:r>
                        <a:rPr lang="es-ES" sz="2000" b="1" dirty="0">
                          <a:solidFill>
                            <a:srgbClr val="C00000"/>
                          </a:solidFill>
                          <a:effectLst>
                            <a:outerShdw blurRad="38100" dist="38100" dir="2700000" algn="tl">
                              <a:srgbClr val="000000">
                                <a:alpha val="43137"/>
                              </a:srgbClr>
                            </a:outerShdw>
                          </a:effectLst>
                        </a:rPr>
                        <a:t>MARTES </a:t>
                      </a:r>
                      <a:endParaRPr lang="es-ES" sz="2000" b="1" i="1" dirty="0">
                        <a:solidFill>
                          <a:srgbClr val="C00000"/>
                        </a:solidFill>
                        <a:effectLst>
                          <a:outerShdw blurRad="38100" dist="38100" dir="2700000" algn="tl">
                            <a:srgbClr val="000000">
                              <a:alpha val="43137"/>
                            </a:srgbClr>
                          </a:outerShdw>
                        </a:effectLst>
                        <a:latin typeface="Wingdings 2"/>
                        <a:ea typeface="Times New Roman"/>
                        <a:cs typeface="Wingdings 2"/>
                      </a:endParaRPr>
                    </a:p>
                  </a:txBody>
                  <a:tcPr marL="68580" marR="68580" marT="0" marB="0" anchor="ctr"/>
                </a:tc>
                <a:tc>
                  <a:txBody>
                    <a:bodyPr/>
                    <a:lstStyle/>
                    <a:p>
                      <a:pPr algn="just">
                        <a:spcAft>
                          <a:spcPts val="0"/>
                        </a:spcAft>
                      </a:pPr>
                      <a:r>
                        <a:rPr lang="es-ES" sz="2000" b="1" dirty="0">
                          <a:solidFill>
                            <a:srgbClr val="C00000"/>
                          </a:solidFill>
                          <a:effectLst>
                            <a:outerShdw blurRad="38100" dist="38100" dir="2700000" algn="tl">
                              <a:srgbClr val="000000">
                                <a:alpha val="43137"/>
                              </a:srgbClr>
                            </a:outerShdw>
                          </a:effectLst>
                        </a:rPr>
                        <a:t>MIÉRCOLES </a:t>
                      </a:r>
                      <a:endParaRPr lang="es-ES" sz="2000" b="1" i="1" dirty="0">
                        <a:solidFill>
                          <a:srgbClr val="C00000"/>
                        </a:solidFill>
                        <a:effectLst>
                          <a:outerShdw blurRad="38100" dist="38100" dir="2700000" algn="tl">
                            <a:srgbClr val="000000">
                              <a:alpha val="43137"/>
                            </a:srgbClr>
                          </a:outerShdw>
                        </a:effectLst>
                        <a:latin typeface="Wingdings 2"/>
                        <a:ea typeface="Times New Roman"/>
                        <a:cs typeface="Wingdings 2"/>
                      </a:endParaRPr>
                    </a:p>
                  </a:txBody>
                  <a:tcPr marL="68580" marR="68580" marT="0" marB="0" anchor="ctr"/>
                </a:tc>
                <a:tc>
                  <a:txBody>
                    <a:bodyPr/>
                    <a:lstStyle/>
                    <a:p>
                      <a:pPr algn="just">
                        <a:spcAft>
                          <a:spcPts val="0"/>
                        </a:spcAft>
                      </a:pPr>
                      <a:r>
                        <a:rPr lang="es-ES" sz="2000" b="1" dirty="0">
                          <a:solidFill>
                            <a:srgbClr val="C00000"/>
                          </a:solidFill>
                          <a:effectLst>
                            <a:outerShdw blurRad="38100" dist="38100" dir="2700000" algn="tl">
                              <a:srgbClr val="000000">
                                <a:alpha val="43137"/>
                              </a:srgbClr>
                            </a:outerShdw>
                          </a:effectLst>
                        </a:rPr>
                        <a:t>JUEVES </a:t>
                      </a:r>
                      <a:endParaRPr lang="es-ES" sz="2000" b="1" i="1" dirty="0">
                        <a:solidFill>
                          <a:srgbClr val="C00000"/>
                        </a:solidFill>
                        <a:effectLst>
                          <a:outerShdw blurRad="38100" dist="38100" dir="2700000" algn="tl">
                            <a:srgbClr val="000000">
                              <a:alpha val="43137"/>
                            </a:srgbClr>
                          </a:outerShdw>
                        </a:effectLst>
                        <a:latin typeface="Wingdings 2"/>
                        <a:ea typeface="Times New Roman"/>
                        <a:cs typeface="Wingdings 2"/>
                      </a:endParaRPr>
                    </a:p>
                  </a:txBody>
                  <a:tcPr marL="68580" marR="68580" marT="0" marB="0" anchor="ctr"/>
                </a:tc>
                <a:tc>
                  <a:txBody>
                    <a:bodyPr/>
                    <a:lstStyle/>
                    <a:p>
                      <a:pPr algn="just">
                        <a:spcAft>
                          <a:spcPts val="0"/>
                        </a:spcAft>
                      </a:pPr>
                      <a:r>
                        <a:rPr lang="es-ES" sz="2000" b="1" dirty="0">
                          <a:solidFill>
                            <a:srgbClr val="C00000"/>
                          </a:solidFill>
                          <a:effectLst>
                            <a:outerShdw blurRad="38100" dist="38100" dir="2700000" algn="tl">
                              <a:srgbClr val="000000">
                                <a:alpha val="43137"/>
                              </a:srgbClr>
                            </a:outerShdw>
                          </a:effectLst>
                        </a:rPr>
                        <a:t>VIERNES </a:t>
                      </a:r>
                      <a:endParaRPr lang="es-ES" sz="2000" b="1" i="1" dirty="0">
                        <a:solidFill>
                          <a:srgbClr val="C00000"/>
                        </a:solidFill>
                        <a:effectLst>
                          <a:outerShdw blurRad="38100" dist="38100" dir="2700000" algn="tl">
                            <a:srgbClr val="000000">
                              <a:alpha val="43137"/>
                            </a:srgbClr>
                          </a:outerShdw>
                        </a:effectLst>
                        <a:latin typeface="Wingdings 2"/>
                        <a:ea typeface="Times New Roman"/>
                        <a:cs typeface="Wingdings 2"/>
                      </a:endParaRPr>
                    </a:p>
                  </a:txBody>
                  <a:tcPr marL="68580" marR="68580" marT="0" marB="0" anchor="ctr"/>
                </a:tc>
              </a:tr>
              <a:tr h="441785">
                <a:tc>
                  <a:txBody>
                    <a:bodyPr/>
                    <a:lstStyle/>
                    <a:p>
                      <a:pPr algn="just">
                        <a:spcAft>
                          <a:spcPts val="0"/>
                        </a:spcAft>
                      </a:pPr>
                      <a:r>
                        <a:rPr lang="es-ES" sz="2000" b="1" dirty="0">
                          <a:solidFill>
                            <a:srgbClr val="C00000"/>
                          </a:solidFill>
                          <a:effectLst>
                            <a:outerShdw blurRad="38100" dist="38100" dir="2700000" algn="tl">
                              <a:srgbClr val="000000">
                                <a:alpha val="43137"/>
                              </a:srgbClr>
                            </a:outerShdw>
                          </a:effectLst>
                        </a:rPr>
                        <a:t>15-16 </a:t>
                      </a:r>
                      <a:endParaRPr lang="es-ES" sz="2000" b="1" i="1" dirty="0">
                        <a:solidFill>
                          <a:srgbClr val="C00000"/>
                        </a:solidFill>
                        <a:effectLst>
                          <a:outerShdw blurRad="38100" dist="38100" dir="2700000" algn="tl">
                            <a:srgbClr val="000000">
                              <a:alpha val="43137"/>
                            </a:srgbClr>
                          </a:outerShdw>
                        </a:effectLst>
                        <a:latin typeface="Wingdings 2"/>
                        <a:ea typeface="Times New Roman"/>
                        <a:cs typeface="Wingdings 2"/>
                      </a:endParaRPr>
                    </a:p>
                  </a:txBody>
                  <a:tcPr marL="68580" marR="68580" marT="0" marB="0" anchor="b"/>
                </a:tc>
                <a:tc>
                  <a:txBody>
                    <a:bodyPr/>
                    <a:lstStyle/>
                    <a:p>
                      <a:pPr algn="just">
                        <a:spcAft>
                          <a:spcPts val="0"/>
                        </a:spcAft>
                      </a:pPr>
                      <a:endParaRPr lang="es-ES" sz="2000" b="1" i="1" dirty="0">
                        <a:solidFill>
                          <a:srgbClr val="C00000"/>
                        </a:solidFill>
                        <a:effectLst>
                          <a:outerShdw blurRad="38100" dist="38100" dir="2700000" algn="tl">
                            <a:srgbClr val="000000">
                              <a:alpha val="43137"/>
                            </a:srgbClr>
                          </a:outerShdw>
                        </a:effectLst>
                        <a:latin typeface="Calibri"/>
                        <a:ea typeface="Times New Roman"/>
                        <a:cs typeface="Times New Roman"/>
                      </a:endParaRPr>
                    </a:p>
                  </a:txBody>
                  <a:tcPr marL="68580" marR="68580" marT="0" marB="0"/>
                </a:tc>
                <a:tc>
                  <a:txBody>
                    <a:bodyPr/>
                    <a:lstStyle/>
                    <a:p>
                      <a:pPr algn="just">
                        <a:spcAft>
                          <a:spcPts val="0"/>
                        </a:spcAft>
                      </a:pPr>
                      <a:endParaRPr lang="es-ES" sz="2000" b="1" i="1" dirty="0">
                        <a:solidFill>
                          <a:srgbClr val="C00000"/>
                        </a:solidFill>
                        <a:effectLst>
                          <a:outerShdw blurRad="38100" dist="38100" dir="2700000" algn="tl">
                            <a:srgbClr val="000000">
                              <a:alpha val="43137"/>
                            </a:srgbClr>
                          </a:outerShdw>
                        </a:effectLst>
                        <a:latin typeface="Calibri"/>
                        <a:ea typeface="Times New Roman"/>
                        <a:cs typeface="Times New Roman"/>
                      </a:endParaRPr>
                    </a:p>
                  </a:txBody>
                  <a:tcPr marL="68580" marR="68580" marT="0" marB="0"/>
                </a:tc>
                <a:tc>
                  <a:txBody>
                    <a:bodyPr/>
                    <a:lstStyle/>
                    <a:p>
                      <a:pPr algn="just">
                        <a:spcAft>
                          <a:spcPts val="0"/>
                        </a:spcAft>
                      </a:pPr>
                      <a:endParaRPr lang="es-ES" sz="2000" b="1" i="1" dirty="0">
                        <a:solidFill>
                          <a:srgbClr val="C00000"/>
                        </a:solidFill>
                        <a:effectLst>
                          <a:outerShdw blurRad="38100" dist="38100" dir="2700000" algn="tl">
                            <a:srgbClr val="000000">
                              <a:alpha val="43137"/>
                            </a:srgbClr>
                          </a:outerShdw>
                        </a:effectLst>
                        <a:latin typeface="Calibri"/>
                        <a:ea typeface="Times New Roman"/>
                        <a:cs typeface="Times New Roman"/>
                      </a:endParaRPr>
                    </a:p>
                  </a:txBody>
                  <a:tcPr marL="68580" marR="68580" marT="0" marB="0"/>
                </a:tc>
                <a:tc>
                  <a:txBody>
                    <a:bodyPr/>
                    <a:lstStyle/>
                    <a:p>
                      <a:pPr algn="just">
                        <a:spcAft>
                          <a:spcPts val="0"/>
                        </a:spcAft>
                      </a:pPr>
                      <a:endParaRPr lang="es-ES" sz="2000" b="1" i="1" dirty="0">
                        <a:solidFill>
                          <a:srgbClr val="C00000"/>
                        </a:solidFill>
                        <a:effectLst>
                          <a:outerShdw blurRad="38100" dist="38100" dir="2700000" algn="tl">
                            <a:srgbClr val="000000">
                              <a:alpha val="43137"/>
                            </a:srgbClr>
                          </a:outerShdw>
                        </a:effectLst>
                        <a:latin typeface="Calibri"/>
                        <a:ea typeface="Times New Roman"/>
                        <a:cs typeface="Times New Roman"/>
                      </a:endParaRPr>
                    </a:p>
                  </a:txBody>
                  <a:tcPr marL="68580" marR="68580" marT="0" marB="0"/>
                </a:tc>
                <a:tc>
                  <a:txBody>
                    <a:bodyPr/>
                    <a:lstStyle/>
                    <a:p>
                      <a:pPr algn="just">
                        <a:spcAft>
                          <a:spcPts val="0"/>
                        </a:spcAft>
                      </a:pPr>
                      <a:endParaRPr lang="es-ES" sz="2000" b="1" i="1" dirty="0">
                        <a:solidFill>
                          <a:srgbClr val="C00000"/>
                        </a:solidFill>
                        <a:effectLst>
                          <a:outerShdw blurRad="38100" dist="38100" dir="2700000" algn="tl">
                            <a:srgbClr val="000000">
                              <a:alpha val="43137"/>
                            </a:srgbClr>
                          </a:outerShdw>
                        </a:effectLst>
                        <a:latin typeface="Calibri"/>
                        <a:ea typeface="Times New Roman"/>
                        <a:cs typeface="Times New Roman"/>
                      </a:endParaRPr>
                    </a:p>
                  </a:txBody>
                  <a:tcPr marL="68580" marR="68580" marT="0" marB="0"/>
                </a:tc>
              </a:tr>
              <a:tr h="443884">
                <a:tc>
                  <a:txBody>
                    <a:bodyPr/>
                    <a:lstStyle/>
                    <a:p>
                      <a:pPr algn="just">
                        <a:spcAft>
                          <a:spcPts val="0"/>
                        </a:spcAft>
                      </a:pPr>
                      <a:r>
                        <a:rPr lang="es-ES" sz="2000" b="1" dirty="0">
                          <a:solidFill>
                            <a:srgbClr val="C00000"/>
                          </a:solidFill>
                          <a:effectLst>
                            <a:outerShdw blurRad="38100" dist="38100" dir="2700000" algn="tl">
                              <a:srgbClr val="000000">
                                <a:alpha val="43137"/>
                              </a:srgbClr>
                            </a:outerShdw>
                          </a:effectLst>
                        </a:rPr>
                        <a:t>16-17 </a:t>
                      </a:r>
                      <a:endParaRPr lang="es-ES" sz="2000" b="1" i="1" dirty="0">
                        <a:solidFill>
                          <a:srgbClr val="C00000"/>
                        </a:solidFill>
                        <a:effectLst>
                          <a:outerShdw blurRad="38100" dist="38100" dir="2700000" algn="tl">
                            <a:srgbClr val="000000">
                              <a:alpha val="43137"/>
                            </a:srgbClr>
                          </a:outerShdw>
                        </a:effectLst>
                        <a:latin typeface="Wingdings 2"/>
                        <a:ea typeface="Times New Roman"/>
                        <a:cs typeface="Wingdings 2"/>
                      </a:endParaRPr>
                    </a:p>
                  </a:txBody>
                  <a:tcPr marL="68580" marR="68580" marT="0" marB="0" anchor="b"/>
                </a:tc>
                <a:tc>
                  <a:txBody>
                    <a:bodyPr/>
                    <a:lstStyle/>
                    <a:p>
                      <a:pPr algn="just">
                        <a:spcAft>
                          <a:spcPts val="0"/>
                        </a:spcAft>
                      </a:pPr>
                      <a:endParaRPr lang="es-ES" sz="2000" b="1" i="1" dirty="0">
                        <a:solidFill>
                          <a:srgbClr val="C00000"/>
                        </a:solidFill>
                        <a:effectLst>
                          <a:outerShdw blurRad="38100" dist="38100" dir="2700000" algn="tl">
                            <a:srgbClr val="000000">
                              <a:alpha val="43137"/>
                            </a:srgbClr>
                          </a:outerShdw>
                        </a:effectLst>
                        <a:latin typeface="Calibri"/>
                        <a:ea typeface="Times New Roman"/>
                        <a:cs typeface="Times New Roman"/>
                      </a:endParaRPr>
                    </a:p>
                  </a:txBody>
                  <a:tcPr marL="68580" marR="68580" marT="0" marB="0"/>
                </a:tc>
                <a:tc>
                  <a:txBody>
                    <a:bodyPr/>
                    <a:lstStyle/>
                    <a:p>
                      <a:pPr algn="just">
                        <a:spcAft>
                          <a:spcPts val="0"/>
                        </a:spcAft>
                      </a:pPr>
                      <a:endParaRPr lang="es-ES" sz="2000" b="1" i="1" dirty="0">
                        <a:solidFill>
                          <a:srgbClr val="C00000"/>
                        </a:solidFill>
                        <a:effectLst>
                          <a:outerShdw blurRad="38100" dist="38100" dir="2700000" algn="tl">
                            <a:srgbClr val="000000">
                              <a:alpha val="43137"/>
                            </a:srgbClr>
                          </a:outerShdw>
                        </a:effectLst>
                        <a:latin typeface="Calibri"/>
                        <a:ea typeface="Times New Roman"/>
                        <a:cs typeface="Times New Roman"/>
                      </a:endParaRPr>
                    </a:p>
                  </a:txBody>
                  <a:tcPr marL="68580" marR="68580" marT="0" marB="0"/>
                </a:tc>
                <a:tc>
                  <a:txBody>
                    <a:bodyPr/>
                    <a:lstStyle/>
                    <a:p>
                      <a:pPr algn="just">
                        <a:spcAft>
                          <a:spcPts val="0"/>
                        </a:spcAft>
                      </a:pPr>
                      <a:endParaRPr lang="es-ES" sz="2000" b="1" i="1" dirty="0">
                        <a:solidFill>
                          <a:srgbClr val="C00000"/>
                        </a:solidFill>
                        <a:effectLst>
                          <a:outerShdw blurRad="38100" dist="38100" dir="2700000" algn="tl">
                            <a:srgbClr val="000000">
                              <a:alpha val="43137"/>
                            </a:srgbClr>
                          </a:outerShdw>
                        </a:effectLst>
                        <a:latin typeface="Calibri"/>
                        <a:ea typeface="Times New Roman"/>
                        <a:cs typeface="Times New Roman"/>
                      </a:endParaRPr>
                    </a:p>
                  </a:txBody>
                  <a:tcPr marL="68580" marR="68580" marT="0" marB="0"/>
                </a:tc>
                <a:tc>
                  <a:txBody>
                    <a:bodyPr/>
                    <a:lstStyle/>
                    <a:p>
                      <a:pPr algn="just">
                        <a:spcAft>
                          <a:spcPts val="0"/>
                        </a:spcAft>
                      </a:pPr>
                      <a:endParaRPr lang="es-ES" sz="2000" b="1" i="1" dirty="0">
                        <a:solidFill>
                          <a:srgbClr val="C00000"/>
                        </a:solidFill>
                        <a:effectLst>
                          <a:outerShdw blurRad="38100" dist="38100" dir="2700000" algn="tl">
                            <a:srgbClr val="000000">
                              <a:alpha val="43137"/>
                            </a:srgbClr>
                          </a:outerShdw>
                        </a:effectLst>
                        <a:latin typeface="Calibri"/>
                        <a:ea typeface="Times New Roman"/>
                        <a:cs typeface="Times New Roman"/>
                      </a:endParaRPr>
                    </a:p>
                  </a:txBody>
                  <a:tcPr marL="68580" marR="68580" marT="0" marB="0"/>
                </a:tc>
                <a:tc>
                  <a:txBody>
                    <a:bodyPr/>
                    <a:lstStyle/>
                    <a:p>
                      <a:pPr algn="just">
                        <a:spcAft>
                          <a:spcPts val="0"/>
                        </a:spcAft>
                      </a:pPr>
                      <a:endParaRPr lang="es-ES" sz="2000" b="1" i="1" dirty="0">
                        <a:solidFill>
                          <a:srgbClr val="C00000"/>
                        </a:solidFill>
                        <a:effectLst>
                          <a:outerShdw blurRad="38100" dist="38100" dir="2700000" algn="tl">
                            <a:srgbClr val="000000">
                              <a:alpha val="43137"/>
                            </a:srgbClr>
                          </a:outerShdw>
                        </a:effectLst>
                        <a:latin typeface="Calibri"/>
                        <a:ea typeface="Times New Roman"/>
                        <a:cs typeface="Times New Roman"/>
                      </a:endParaRPr>
                    </a:p>
                  </a:txBody>
                  <a:tcPr marL="68580" marR="68580" marT="0" marB="0"/>
                </a:tc>
              </a:tr>
              <a:tr h="442835">
                <a:tc>
                  <a:txBody>
                    <a:bodyPr/>
                    <a:lstStyle/>
                    <a:p>
                      <a:pPr algn="just">
                        <a:spcAft>
                          <a:spcPts val="0"/>
                        </a:spcAft>
                      </a:pPr>
                      <a:r>
                        <a:rPr lang="es-ES" sz="2000" b="1" dirty="0">
                          <a:solidFill>
                            <a:srgbClr val="C00000"/>
                          </a:solidFill>
                          <a:effectLst>
                            <a:outerShdw blurRad="38100" dist="38100" dir="2700000" algn="tl">
                              <a:srgbClr val="000000">
                                <a:alpha val="43137"/>
                              </a:srgbClr>
                            </a:outerShdw>
                          </a:effectLst>
                        </a:rPr>
                        <a:t>17-18 </a:t>
                      </a:r>
                      <a:endParaRPr lang="es-ES" sz="2000" b="1" i="1" dirty="0">
                        <a:solidFill>
                          <a:srgbClr val="C00000"/>
                        </a:solidFill>
                        <a:effectLst>
                          <a:outerShdw blurRad="38100" dist="38100" dir="2700000" algn="tl">
                            <a:srgbClr val="000000">
                              <a:alpha val="43137"/>
                            </a:srgbClr>
                          </a:outerShdw>
                        </a:effectLst>
                        <a:latin typeface="Wingdings 2"/>
                        <a:ea typeface="Times New Roman"/>
                        <a:cs typeface="Wingdings 2"/>
                      </a:endParaRPr>
                    </a:p>
                  </a:txBody>
                  <a:tcPr marL="68580" marR="68580" marT="0" marB="0" anchor="b"/>
                </a:tc>
                <a:tc>
                  <a:txBody>
                    <a:bodyPr/>
                    <a:lstStyle/>
                    <a:p>
                      <a:pPr algn="just">
                        <a:spcAft>
                          <a:spcPts val="0"/>
                        </a:spcAft>
                      </a:pPr>
                      <a:endParaRPr lang="es-ES" sz="2000" b="1" i="1" dirty="0">
                        <a:solidFill>
                          <a:srgbClr val="C00000"/>
                        </a:solidFill>
                        <a:effectLst>
                          <a:outerShdw blurRad="38100" dist="38100" dir="2700000" algn="tl">
                            <a:srgbClr val="000000">
                              <a:alpha val="43137"/>
                            </a:srgbClr>
                          </a:outerShdw>
                        </a:effectLst>
                        <a:latin typeface="Calibri"/>
                        <a:ea typeface="Times New Roman"/>
                        <a:cs typeface="Times New Roman"/>
                      </a:endParaRPr>
                    </a:p>
                  </a:txBody>
                  <a:tcPr marL="68580" marR="68580" marT="0" marB="0"/>
                </a:tc>
                <a:tc>
                  <a:txBody>
                    <a:bodyPr/>
                    <a:lstStyle/>
                    <a:p>
                      <a:pPr algn="just">
                        <a:spcAft>
                          <a:spcPts val="0"/>
                        </a:spcAft>
                      </a:pPr>
                      <a:endParaRPr lang="es-ES" sz="2000" b="1" i="1" dirty="0">
                        <a:solidFill>
                          <a:srgbClr val="C00000"/>
                        </a:solidFill>
                        <a:effectLst>
                          <a:outerShdw blurRad="38100" dist="38100" dir="2700000" algn="tl">
                            <a:srgbClr val="000000">
                              <a:alpha val="43137"/>
                            </a:srgbClr>
                          </a:outerShdw>
                        </a:effectLst>
                        <a:latin typeface="Calibri"/>
                        <a:ea typeface="Times New Roman"/>
                        <a:cs typeface="Times New Roman"/>
                      </a:endParaRPr>
                    </a:p>
                  </a:txBody>
                  <a:tcPr marL="68580" marR="68580" marT="0" marB="0"/>
                </a:tc>
                <a:tc>
                  <a:txBody>
                    <a:bodyPr/>
                    <a:lstStyle/>
                    <a:p>
                      <a:pPr algn="just">
                        <a:spcAft>
                          <a:spcPts val="0"/>
                        </a:spcAft>
                      </a:pPr>
                      <a:endParaRPr lang="es-ES" sz="2000" b="1" i="1" dirty="0">
                        <a:solidFill>
                          <a:srgbClr val="C00000"/>
                        </a:solidFill>
                        <a:effectLst>
                          <a:outerShdw blurRad="38100" dist="38100" dir="2700000" algn="tl">
                            <a:srgbClr val="000000">
                              <a:alpha val="43137"/>
                            </a:srgbClr>
                          </a:outerShdw>
                        </a:effectLst>
                        <a:latin typeface="Calibri"/>
                        <a:ea typeface="Times New Roman"/>
                        <a:cs typeface="Times New Roman"/>
                      </a:endParaRPr>
                    </a:p>
                  </a:txBody>
                  <a:tcPr marL="68580" marR="68580" marT="0" marB="0"/>
                </a:tc>
                <a:tc>
                  <a:txBody>
                    <a:bodyPr/>
                    <a:lstStyle/>
                    <a:p>
                      <a:pPr algn="just">
                        <a:spcAft>
                          <a:spcPts val="0"/>
                        </a:spcAft>
                      </a:pPr>
                      <a:endParaRPr lang="es-ES" sz="2000" b="1" i="1" dirty="0">
                        <a:solidFill>
                          <a:srgbClr val="C00000"/>
                        </a:solidFill>
                        <a:effectLst>
                          <a:outerShdw blurRad="38100" dist="38100" dir="2700000" algn="tl">
                            <a:srgbClr val="000000">
                              <a:alpha val="43137"/>
                            </a:srgbClr>
                          </a:outerShdw>
                        </a:effectLst>
                        <a:latin typeface="Calibri"/>
                        <a:ea typeface="Times New Roman"/>
                        <a:cs typeface="Times New Roman"/>
                      </a:endParaRPr>
                    </a:p>
                  </a:txBody>
                  <a:tcPr marL="68580" marR="68580" marT="0" marB="0"/>
                </a:tc>
                <a:tc>
                  <a:txBody>
                    <a:bodyPr/>
                    <a:lstStyle/>
                    <a:p>
                      <a:pPr algn="just">
                        <a:spcAft>
                          <a:spcPts val="0"/>
                        </a:spcAft>
                      </a:pPr>
                      <a:endParaRPr lang="es-ES" sz="2000" b="1" i="1" dirty="0">
                        <a:solidFill>
                          <a:srgbClr val="C00000"/>
                        </a:solidFill>
                        <a:effectLst>
                          <a:outerShdw blurRad="38100" dist="38100" dir="2700000" algn="tl">
                            <a:srgbClr val="000000">
                              <a:alpha val="43137"/>
                            </a:srgbClr>
                          </a:outerShdw>
                        </a:effectLst>
                        <a:latin typeface="Calibri"/>
                        <a:ea typeface="Times New Roman"/>
                        <a:cs typeface="Times New Roman"/>
                      </a:endParaRPr>
                    </a:p>
                  </a:txBody>
                  <a:tcPr marL="68580" marR="68580" marT="0" marB="0"/>
                </a:tc>
              </a:tr>
              <a:tr h="443884">
                <a:tc>
                  <a:txBody>
                    <a:bodyPr/>
                    <a:lstStyle/>
                    <a:p>
                      <a:pPr algn="just">
                        <a:spcAft>
                          <a:spcPts val="0"/>
                        </a:spcAft>
                      </a:pPr>
                      <a:r>
                        <a:rPr lang="es-ES" sz="2000" b="1" dirty="0">
                          <a:solidFill>
                            <a:srgbClr val="C00000"/>
                          </a:solidFill>
                          <a:effectLst>
                            <a:outerShdw blurRad="38100" dist="38100" dir="2700000" algn="tl">
                              <a:srgbClr val="000000">
                                <a:alpha val="43137"/>
                              </a:srgbClr>
                            </a:outerShdw>
                          </a:effectLst>
                        </a:rPr>
                        <a:t>18-19 </a:t>
                      </a:r>
                      <a:endParaRPr lang="es-ES" sz="2000" b="1" i="1" dirty="0">
                        <a:solidFill>
                          <a:srgbClr val="C00000"/>
                        </a:solidFill>
                        <a:effectLst>
                          <a:outerShdw blurRad="38100" dist="38100" dir="2700000" algn="tl">
                            <a:srgbClr val="000000">
                              <a:alpha val="43137"/>
                            </a:srgbClr>
                          </a:outerShdw>
                        </a:effectLst>
                        <a:latin typeface="Wingdings 2"/>
                        <a:ea typeface="Times New Roman"/>
                        <a:cs typeface="Wingdings 2"/>
                      </a:endParaRPr>
                    </a:p>
                  </a:txBody>
                  <a:tcPr marL="68580" marR="68580" marT="0" marB="0" anchor="b"/>
                </a:tc>
                <a:tc>
                  <a:txBody>
                    <a:bodyPr/>
                    <a:lstStyle/>
                    <a:p>
                      <a:pPr algn="just">
                        <a:spcAft>
                          <a:spcPts val="0"/>
                        </a:spcAft>
                      </a:pPr>
                      <a:endParaRPr lang="es-ES" sz="2000" b="1" i="1" dirty="0">
                        <a:solidFill>
                          <a:srgbClr val="C00000"/>
                        </a:solidFill>
                        <a:effectLst>
                          <a:outerShdw blurRad="38100" dist="38100" dir="2700000" algn="tl">
                            <a:srgbClr val="000000">
                              <a:alpha val="43137"/>
                            </a:srgbClr>
                          </a:outerShdw>
                        </a:effectLst>
                        <a:latin typeface="Calibri"/>
                        <a:ea typeface="Times New Roman"/>
                        <a:cs typeface="Times New Roman"/>
                      </a:endParaRPr>
                    </a:p>
                  </a:txBody>
                  <a:tcPr marL="68580" marR="68580" marT="0" marB="0"/>
                </a:tc>
                <a:tc>
                  <a:txBody>
                    <a:bodyPr/>
                    <a:lstStyle/>
                    <a:p>
                      <a:pPr algn="just">
                        <a:spcAft>
                          <a:spcPts val="0"/>
                        </a:spcAft>
                      </a:pPr>
                      <a:endParaRPr lang="es-ES" sz="2000" b="1" i="1" dirty="0">
                        <a:solidFill>
                          <a:srgbClr val="C00000"/>
                        </a:solidFill>
                        <a:effectLst>
                          <a:outerShdw blurRad="38100" dist="38100" dir="2700000" algn="tl">
                            <a:srgbClr val="000000">
                              <a:alpha val="43137"/>
                            </a:srgbClr>
                          </a:outerShdw>
                        </a:effectLst>
                        <a:latin typeface="Calibri"/>
                        <a:ea typeface="Times New Roman"/>
                        <a:cs typeface="Times New Roman"/>
                      </a:endParaRPr>
                    </a:p>
                  </a:txBody>
                  <a:tcPr marL="68580" marR="68580" marT="0" marB="0"/>
                </a:tc>
                <a:tc>
                  <a:txBody>
                    <a:bodyPr/>
                    <a:lstStyle/>
                    <a:p>
                      <a:pPr algn="just">
                        <a:spcAft>
                          <a:spcPts val="0"/>
                        </a:spcAft>
                      </a:pPr>
                      <a:endParaRPr lang="es-ES" sz="2000" b="1" i="1" dirty="0">
                        <a:solidFill>
                          <a:srgbClr val="C00000"/>
                        </a:solidFill>
                        <a:effectLst>
                          <a:outerShdw blurRad="38100" dist="38100" dir="2700000" algn="tl">
                            <a:srgbClr val="000000">
                              <a:alpha val="43137"/>
                            </a:srgbClr>
                          </a:outerShdw>
                        </a:effectLst>
                        <a:latin typeface="Calibri"/>
                        <a:ea typeface="Times New Roman"/>
                        <a:cs typeface="Times New Roman"/>
                      </a:endParaRPr>
                    </a:p>
                  </a:txBody>
                  <a:tcPr marL="68580" marR="68580" marT="0" marB="0"/>
                </a:tc>
                <a:tc>
                  <a:txBody>
                    <a:bodyPr/>
                    <a:lstStyle/>
                    <a:p>
                      <a:pPr algn="just">
                        <a:spcAft>
                          <a:spcPts val="0"/>
                        </a:spcAft>
                      </a:pPr>
                      <a:endParaRPr lang="es-ES" sz="2000" b="1" i="1" dirty="0">
                        <a:solidFill>
                          <a:srgbClr val="C00000"/>
                        </a:solidFill>
                        <a:effectLst>
                          <a:outerShdw blurRad="38100" dist="38100" dir="2700000" algn="tl">
                            <a:srgbClr val="000000">
                              <a:alpha val="43137"/>
                            </a:srgbClr>
                          </a:outerShdw>
                        </a:effectLst>
                        <a:latin typeface="Calibri"/>
                        <a:ea typeface="Times New Roman"/>
                        <a:cs typeface="Times New Roman"/>
                      </a:endParaRPr>
                    </a:p>
                  </a:txBody>
                  <a:tcPr marL="68580" marR="68580" marT="0" marB="0"/>
                </a:tc>
                <a:tc>
                  <a:txBody>
                    <a:bodyPr/>
                    <a:lstStyle/>
                    <a:p>
                      <a:pPr algn="just">
                        <a:spcAft>
                          <a:spcPts val="0"/>
                        </a:spcAft>
                      </a:pPr>
                      <a:endParaRPr lang="es-ES" sz="2000" b="1" i="1" dirty="0">
                        <a:solidFill>
                          <a:srgbClr val="C00000"/>
                        </a:solidFill>
                        <a:effectLst>
                          <a:outerShdw blurRad="38100" dist="38100" dir="2700000" algn="tl">
                            <a:srgbClr val="000000">
                              <a:alpha val="43137"/>
                            </a:srgbClr>
                          </a:outerShdw>
                        </a:effectLst>
                        <a:latin typeface="Calibri"/>
                        <a:ea typeface="Times New Roman"/>
                        <a:cs typeface="Times New Roman"/>
                      </a:endParaRPr>
                    </a:p>
                  </a:txBody>
                  <a:tcPr marL="68580" marR="68580" marT="0" marB="0"/>
                </a:tc>
              </a:tr>
              <a:tr h="442835">
                <a:tc>
                  <a:txBody>
                    <a:bodyPr/>
                    <a:lstStyle/>
                    <a:p>
                      <a:pPr algn="just">
                        <a:spcAft>
                          <a:spcPts val="0"/>
                        </a:spcAft>
                      </a:pPr>
                      <a:r>
                        <a:rPr lang="es-ES" sz="2000" b="1" dirty="0">
                          <a:solidFill>
                            <a:srgbClr val="C00000"/>
                          </a:solidFill>
                          <a:effectLst>
                            <a:outerShdw blurRad="38100" dist="38100" dir="2700000" algn="tl">
                              <a:srgbClr val="000000">
                                <a:alpha val="43137"/>
                              </a:srgbClr>
                            </a:outerShdw>
                          </a:effectLst>
                        </a:rPr>
                        <a:t>19-20 </a:t>
                      </a:r>
                      <a:endParaRPr lang="es-ES" sz="2000" b="1" i="1" dirty="0">
                        <a:solidFill>
                          <a:srgbClr val="C00000"/>
                        </a:solidFill>
                        <a:effectLst>
                          <a:outerShdw blurRad="38100" dist="38100" dir="2700000" algn="tl">
                            <a:srgbClr val="000000">
                              <a:alpha val="43137"/>
                            </a:srgbClr>
                          </a:outerShdw>
                        </a:effectLst>
                        <a:latin typeface="Wingdings 2"/>
                        <a:ea typeface="Times New Roman"/>
                        <a:cs typeface="Wingdings 2"/>
                      </a:endParaRPr>
                    </a:p>
                  </a:txBody>
                  <a:tcPr marL="68580" marR="68580" marT="0" marB="0" anchor="b"/>
                </a:tc>
                <a:tc>
                  <a:txBody>
                    <a:bodyPr/>
                    <a:lstStyle/>
                    <a:p>
                      <a:pPr algn="just">
                        <a:spcAft>
                          <a:spcPts val="0"/>
                        </a:spcAft>
                      </a:pPr>
                      <a:endParaRPr lang="es-ES" sz="2000" b="1" i="1" dirty="0">
                        <a:solidFill>
                          <a:srgbClr val="C00000"/>
                        </a:solidFill>
                        <a:effectLst>
                          <a:outerShdw blurRad="38100" dist="38100" dir="2700000" algn="tl">
                            <a:srgbClr val="000000">
                              <a:alpha val="43137"/>
                            </a:srgbClr>
                          </a:outerShdw>
                        </a:effectLst>
                        <a:latin typeface="Calibri"/>
                        <a:ea typeface="Times New Roman"/>
                        <a:cs typeface="Times New Roman"/>
                      </a:endParaRPr>
                    </a:p>
                  </a:txBody>
                  <a:tcPr marL="68580" marR="68580" marT="0" marB="0"/>
                </a:tc>
                <a:tc>
                  <a:txBody>
                    <a:bodyPr/>
                    <a:lstStyle/>
                    <a:p>
                      <a:pPr algn="just">
                        <a:spcAft>
                          <a:spcPts val="0"/>
                        </a:spcAft>
                      </a:pPr>
                      <a:endParaRPr lang="es-ES" sz="2000" b="1" i="1" dirty="0">
                        <a:solidFill>
                          <a:srgbClr val="C00000"/>
                        </a:solidFill>
                        <a:effectLst>
                          <a:outerShdw blurRad="38100" dist="38100" dir="2700000" algn="tl">
                            <a:srgbClr val="000000">
                              <a:alpha val="43137"/>
                            </a:srgbClr>
                          </a:outerShdw>
                        </a:effectLst>
                        <a:latin typeface="Calibri"/>
                        <a:ea typeface="Times New Roman"/>
                        <a:cs typeface="Times New Roman"/>
                      </a:endParaRPr>
                    </a:p>
                  </a:txBody>
                  <a:tcPr marL="68580" marR="68580" marT="0" marB="0"/>
                </a:tc>
                <a:tc>
                  <a:txBody>
                    <a:bodyPr/>
                    <a:lstStyle/>
                    <a:p>
                      <a:pPr algn="just">
                        <a:spcAft>
                          <a:spcPts val="0"/>
                        </a:spcAft>
                      </a:pPr>
                      <a:endParaRPr lang="es-ES" sz="2000" b="1" i="1" dirty="0">
                        <a:solidFill>
                          <a:srgbClr val="C00000"/>
                        </a:solidFill>
                        <a:effectLst>
                          <a:outerShdw blurRad="38100" dist="38100" dir="2700000" algn="tl">
                            <a:srgbClr val="000000">
                              <a:alpha val="43137"/>
                            </a:srgbClr>
                          </a:outerShdw>
                        </a:effectLst>
                        <a:latin typeface="Calibri"/>
                        <a:ea typeface="Times New Roman"/>
                        <a:cs typeface="Times New Roman"/>
                      </a:endParaRPr>
                    </a:p>
                  </a:txBody>
                  <a:tcPr marL="68580" marR="68580" marT="0" marB="0"/>
                </a:tc>
                <a:tc>
                  <a:txBody>
                    <a:bodyPr/>
                    <a:lstStyle/>
                    <a:p>
                      <a:pPr algn="just">
                        <a:spcAft>
                          <a:spcPts val="0"/>
                        </a:spcAft>
                      </a:pPr>
                      <a:endParaRPr lang="es-ES" sz="2000" b="1" i="1" dirty="0">
                        <a:solidFill>
                          <a:srgbClr val="C00000"/>
                        </a:solidFill>
                        <a:effectLst>
                          <a:outerShdw blurRad="38100" dist="38100" dir="2700000" algn="tl">
                            <a:srgbClr val="000000">
                              <a:alpha val="43137"/>
                            </a:srgbClr>
                          </a:outerShdw>
                        </a:effectLst>
                        <a:latin typeface="Calibri"/>
                        <a:ea typeface="Times New Roman"/>
                        <a:cs typeface="Times New Roman"/>
                      </a:endParaRPr>
                    </a:p>
                  </a:txBody>
                  <a:tcPr marL="68580" marR="68580" marT="0" marB="0"/>
                </a:tc>
                <a:tc>
                  <a:txBody>
                    <a:bodyPr/>
                    <a:lstStyle/>
                    <a:p>
                      <a:pPr algn="just">
                        <a:spcAft>
                          <a:spcPts val="0"/>
                        </a:spcAft>
                      </a:pPr>
                      <a:endParaRPr lang="es-ES" sz="2000" b="1" i="1" dirty="0">
                        <a:solidFill>
                          <a:srgbClr val="C00000"/>
                        </a:solidFill>
                        <a:effectLst>
                          <a:outerShdw blurRad="38100" dist="38100" dir="2700000" algn="tl">
                            <a:srgbClr val="000000">
                              <a:alpha val="43137"/>
                            </a:srgbClr>
                          </a:outerShdw>
                        </a:effectLst>
                        <a:latin typeface="Calibri"/>
                        <a:ea typeface="Times New Roman"/>
                        <a:cs typeface="Times New Roman"/>
                      </a:endParaRPr>
                    </a:p>
                  </a:txBody>
                  <a:tcPr marL="68580" marR="68580" marT="0" marB="0"/>
                </a:tc>
              </a:tr>
              <a:tr h="443884">
                <a:tc>
                  <a:txBody>
                    <a:bodyPr/>
                    <a:lstStyle/>
                    <a:p>
                      <a:pPr algn="just">
                        <a:spcAft>
                          <a:spcPts val="0"/>
                        </a:spcAft>
                      </a:pPr>
                      <a:r>
                        <a:rPr lang="es-ES" sz="2000" b="1" dirty="0">
                          <a:solidFill>
                            <a:srgbClr val="C00000"/>
                          </a:solidFill>
                          <a:effectLst>
                            <a:outerShdw blurRad="38100" dist="38100" dir="2700000" algn="tl">
                              <a:srgbClr val="000000">
                                <a:alpha val="43137"/>
                              </a:srgbClr>
                            </a:outerShdw>
                          </a:effectLst>
                        </a:rPr>
                        <a:t>20-21 </a:t>
                      </a:r>
                      <a:endParaRPr lang="es-ES" sz="2000" b="1" i="1" dirty="0">
                        <a:solidFill>
                          <a:srgbClr val="C00000"/>
                        </a:solidFill>
                        <a:effectLst>
                          <a:outerShdw blurRad="38100" dist="38100" dir="2700000" algn="tl">
                            <a:srgbClr val="000000">
                              <a:alpha val="43137"/>
                            </a:srgbClr>
                          </a:outerShdw>
                        </a:effectLst>
                        <a:latin typeface="Wingdings 2"/>
                        <a:ea typeface="Times New Roman"/>
                        <a:cs typeface="Wingdings 2"/>
                      </a:endParaRPr>
                    </a:p>
                  </a:txBody>
                  <a:tcPr marL="68580" marR="68580" marT="0" marB="0" anchor="b"/>
                </a:tc>
                <a:tc>
                  <a:txBody>
                    <a:bodyPr/>
                    <a:lstStyle/>
                    <a:p>
                      <a:pPr algn="just">
                        <a:spcAft>
                          <a:spcPts val="0"/>
                        </a:spcAft>
                      </a:pPr>
                      <a:endParaRPr lang="es-ES" sz="2000" b="1" i="1" dirty="0">
                        <a:solidFill>
                          <a:srgbClr val="C00000"/>
                        </a:solidFill>
                        <a:effectLst>
                          <a:outerShdw blurRad="38100" dist="38100" dir="2700000" algn="tl">
                            <a:srgbClr val="000000">
                              <a:alpha val="43137"/>
                            </a:srgbClr>
                          </a:outerShdw>
                        </a:effectLst>
                        <a:latin typeface="Calibri"/>
                        <a:ea typeface="Times New Roman"/>
                        <a:cs typeface="Times New Roman"/>
                      </a:endParaRPr>
                    </a:p>
                  </a:txBody>
                  <a:tcPr marL="68580" marR="68580" marT="0" marB="0"/>
                </a:tc>
                <a:tc>
                  <a:txBody>
                    <a:bodyPr/>
                    <a:lstStyle/>
                    <a:p>
                      <a:pPr algn="just">
                        <a:spcAft>
                          <a:spcPts val="0"/>
                        </a:spcAft>
                      </a:pPr>
                      <a:endParaRPr lang="es-ES" sz="2000" b="1" i="1" dirty="0">
                        <a:solidFill>
                          <a:srgbClr val="C00000"/>
                        </a:solidFill>
                        <a:effectLst>
                          <a:outerShdw blurRad="38100" dist="38100" dir="2700000" algn="tl">
                            <a:srgbClr val="000000">
                              <a:alpha val="43137"/>
                            </a:srgbClr>
                          </a:outerShdw>
                        </a:effectLst>
                        <a:latin typeface="Calibri"/>
                        <a:ea typeface="Times New Roman"/>
                        <a:cs typeface="Times New Roman"/>
                      </a:endParaRPr>
                    </a:p>
                  </a:txBody>
                  <a:tcPr marL="68580" marR="68580" marT="0" marB="0"/>
                </a:tc>
                <a:tc>
                  <a:txBody>
                    <a:bodyPr/>
                    <a:lstStyle/>
                    <a:p>
                      <a:pPr algn="just">
                        <a:spcAft>
                          <a:spcPts val="0"/>
                        </a:spcAft>
                      </a:pPr>
                      <a:endParaRPr lang="es-ES" sz="2000" b="1" i="1" dirty="0">
                        <a:solidFill>
                          <a:srgbClr val="C00000"/>
                        </a:solidFill>
                        <a:effectLst>
                          <a:outerShdw blurRad="38100" dist="38100" dir="2700000" algn="tl">
                            <a:srgbClr val="000000">
                              <a:alpha val="43137"/>
                            </a:srgbClr>
                          </a:outerShdw>
                        </a:effectLst>
                        <a:latin typeface="Calibri"/>
                        <a:ea typeface="Times New Roman"/>
                        <a:cs typeface="Times New Roman"/>
                      </a:endParaRPr>
                    </a:p>
                  </a:txBody>
                  <a:tcPr marL="68580" marR="68580" marT="0" marB="0"/>
                </a:tc>
                <a:tc>
                  <a:txBody>
                    <a:bodyPr/>
                    <a:lstStyle/>
                    <a:p>
                      <a:pPr algn="just">
                        <a:spcAft>
                          <a:spcPts val="0"/>
                        </a:spcAft>
                      </a:pPr>
                      <a:endParaRPr lang="es-ES" sz="2000" b="1" i="1" dirty="0">
                        <a:solidFill>
                          <a:srgbClr val="C00000"/>
                        </a:solidFill>
                        <a:effectLst>
                          <a:outerShdw blurRad="38100" dist="38100" dir="2700000" algn="tl">
                            <a:srgbClr val="000000">
                              <a:alpha val="43137"/>
                            </a:srgbClr>
                          </a:outerShdw>
                        </a:effectLst>
                        <a:latin typeface="Calibri"/>
                        <a:ea typeface="Times New Roman"/>
                        <a:cs typeface="Times New Roman"/>
                      </a:endParaRPr>
                    </a:p>
                  </a:txBody>
                  <a:tcPr marL="68580" marR="68580" marT="0" marB="0"/>
                </a:tc>
                <a:tc>
                  <a:txBody>
                    <a:bodyPr/>
                    <a:lstStyle/>
                    <a:p>
                      <a:pPr algn="just">
                        <a:spcAft>
                          <a:spcPts val="0"/>
                        </a:spcAft>
                      </a:pPr>
                      <a:endParaRPr lang="es-ES" sz="2000" b="1" i="1" dirty="0">
                        <a:solidFill>
                          <a:srgbClr val="C00000"/>
                        </a:solidFill>
                        <a:effectLst>
                          <a:outerShdw blurRad="38100" dist="38100" dir="2700000" algn="tl">
                            <a:srgbClr val="000000">
                              <a:alpha val="43137"/>
                            </a:srgbClr>
                          </a:outerShdw>
                        </a:effectLst>
                        <a:latin typeface="Calibri"/>
                        <a:ea typeface="Times New Roman"/>
                        <a:cs typeface="Times New Roman"/>
                      </a:endParaRPr>
                    </a:p>
                  </a:txBody>
                  <a:tcPr marL="68580" marR="68580" marT="0" marB="0"/>
                </a:tc>
              </a:tr>
              <a:tr h="445983">
                <a:tc>
                  <a:txBody>
                    <a:bodyPr/>
                    <a:lstStyle/>
                    <a:p>
                      <a:pPr algn="just">
                        <a:spcAft>
                          <a:spcPts val="0"/>
                        </a:spcAft>
                      </a:pPr>
                      <a:r>
                        <a:rPr lang="es-ES" sz="2000" b="1" dirty="0">
                          <a:solidFill>
                            <a:srgbClr val="C00000"/>
                          </a:solidFill>
                          <a:effectLst>
                            <a:outerShdw blurRad="38100" dist="38100" dir="2700000" algn="tl">
                              <a:srgbClr val="000000">
                                <a:alpha val="43137"/>
                              </a:srgbClr>
                            </a:outerShdw>
                          </a:effectLst>
                        </a:rPr>
                        <a:t>21-22 </a:t>
                      </a:r>
                      <a:endParaRPr lang="es-ES" sz="2000" b="1" i="1" dirty="0">
                        <a:solidFill>
                          <a:srgbClr val="C00000"/>
                        </a:solidFill>
                        <a:effectLst>
                          <a:outerShdw blurRad="38100" dist="38100" dir="2700000" algn="tl">
                            <a:srgbClr val="000000">
                              <a:alpha val="43137"/>
                            </a:srgbClr>
                          </a:outerShdw>
                        </a:effectLst>
                        <a:latin typeface="Wingdings 2"/>
                        <a:ea typeface="Times New Roman"/>
                        <a:cs typeface="Wingdings 2"/>
                      </a:endParaRPr>
                    </a:p>
                  </a:txBody>
                  <a:tcPr marL="68580" marR="68580" marT="0" marB="0" anchor="b"/>
                </a:tc>
                <a:tc>
                  <a:txBody>
                    <a:bodyPr/>
                    <a:lstStyle/>
                    <a:p>
                      <a:pPr algn="just">
                        <a:spcAft>
                          <a:spcPts val="0"/>
                        </a:spcAft>
                      </a:pPr>
                      <a:endParaRPr lang="es-ES" sz="2000" b="1" i="1" dirty="0">
                        <a:solidFill>
                          <a:srgbClr val="C00000"/>
                        </a:solidFill>
                        <a:effectLst>
                          <a:outerShdw blurRad="38100" dist="38100" dir="2700000" algn="tl">
                            <a:srgbClr val="000000">
                              <a:alpha val="43137"/>
                            </a:srgbClr>
                          </a:outerShdw>
                        </a:effectLst>
                        <a:latin typeface="Calibri"/>
                        <a:ea typeface="Times New Roman"/>
                        <a:cs typeface="Times New Roman"/>
                      </a:endParaRPr>
                    </a:p>
                  </a:txBody>
                  <a:tcPr marL="68580" marR="68580" marT="0" marB="0"/>
                </a:tc>
                <a:tc>
                  <a:txBody>
                    <a:bodyPr/>
                    <a:lstStyle/>
                    <a:p>
                      <a:pPr algn="just">
                        <a:spcAft>
                          <a:spcPts val="0"/>
                        </a:spcAft>
                      </a:pPr>
                      <a:endParaRPr lang="es-ES" sz="2000" b="1" i="1" dirty="0">
                        <a:solidFill>
                          <a:srgbClr val="C00000"/>
                        </a:solidFill>
                        <a:effectLst>
                          <a:outerShdw blurRad="38100" dist="38100" dir="2700000" algn="tl">
                            <a:srgbClr val="000000">
                              <a:alpha val="43137"/>
                            </a:srgbClr>
                          </a:outerShdw>
                        </a:effectLst>
                        <a:latin typeface="Calibri"/>
                        <a:ea typeface="Times New Roman"/>
                        <a:cs typeface="Times New Roman"/>
                      </a:endParaRPr>
                    </a:p>
                  </a:txBody>
                  <a:tcPr marL="68580" marR="68580" marT="0" marB="0"/>
                </a:tc>
                <a:tc>
                  <a:txBody>
                    <a:bodyPr/>
                    <a:lstStyle/>
                    <a:p>
                      <a:pPr algn="just">
                        <a:spcAft>
                          <a:spcPts val="0"/>
                        </a:spcAft>
                      </a:pPr>
                      <a:endParaRPr lang="es-ES" sz="2000" b="1" i="1" dirty="0">
                        <a:solidFill>
                          <a:srgbClr val="C00000"/>
                        </a:solidFill>
                        <a:effectLst>
                          <a:outerShdw blurRad="38100" dist="38100" dir="2700000" algn="tl">
                            <a:srgbClr val="000000">
                              <a:alpha val="43137"/>
                            </a:srgbClr>
                          </a:outerShdw>
                        </a:effectLst>
                        <a:latin typeface="Calibri"/>
                        <a:ea typeface="Times New Roman"/>
                        <a:cs typeface="Times New Roman"/>
                      </a:endParaRPr>
                    </a:p>
                  </a:txBody>
                  <a:tcPr marL="68580" marR="68580" marT="0" marB="0"/>
                </a:tc>
                <a:tc>
                  <a:txBody>
                    <a:bodyPr/>
                    <a:lstStyle/>
                    <a:p>
                      <a:pPr algn="just">
                        <a:spcAft>
                          <a:spcPts val="0"/>
                        </a:spcAft>
                      </a:pPr>
                      <a:endParaRPr lang="es-ES" sz="2000" b="1" i="1" dirty="0">
                        <a:solidFill>
                          <a:srgbClr val="C00000"/>
                        </a:solidFill>
                        <a:effectLst>
                          <a:outerShdw blurRad="38100" dist="38100" dir="2700000" algn="tl">
                            <a:srgbClr val="000000">
                              <a:alpha val="43137"/>
                            </a:srgbClr>
                          </a:outerShdw>
                        </a:effectLst>
                        <a:latin typeface="Calibri"/>
                        <a:ea typeface="Times New Roman"/>
                        <a:cs typeface="Times New Roman"/>
                      </a:endParaRPr>
                    </a:p>
                  </a:txBody>
                  <a:tcPr marL="68580" marR="68580" marT="0" marB="0"/>
                </a:tc>
                <a:tc>
                  <a:txBody>
                    <a:bodyPr/>
                    <a:lstStyle/>
                    <a:p>
                      <a:pPr algn="just">
                        <a:spcAft>
                          <a:spcPts val="0"/>
                        </a:spcAft>
                      </a:pPr>
                      <a:endParaRPr lang="es-ES" sz="2000" b="1" i="1" dirty="0">
                        <a:solidFill>
                          <a:srgbClr val="C00000"/>
                        </a:solidFill>
                        <a:effectLst>
                          <a:outerShdw blurRad="38100" dist="38100" dir="2700000" algn="tl">
                            <a:srgbClr val="000000">
                              <a:alpha val="43137"/>
                            </a:srgbClr>
                          </a:outerShdw>
                        </a:effectLst>
                        <a:latin typeface="Calibri"/>
                        <a:ea typeface="Times New Roman"/>
                        <a:cs typeface="Times New Roman"/>
                      </a:endParaRPr>
                    </a:p>
                  </a:txBody>
                  <a:tcPr marL="68580" marR="68580" marT="0" marB="0"/>
                </a:tc>
              </a:tr>
            </a:tbl>
          </a:graphicData>
        </a:graphic>
      </p:graphicFrame>
      <p:sp>
        <p:nvSpPr>
          <p:cNvPr id="92161" name="Rectangle 1"/>
          <p:cNvSpPr>
            <a:spLocks noChangeArrowheads="1"/>
          </p:cNvSpPr>
          <p:nvPr/>
        </p:nvSpPr>
        <p:spPr bwMode="auto">
          <a:xfrm>
            <a:off x="1245839" y="392978"/>
            <a:ext cx="6408713"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2400" b="1" i="0" u="none" spc="50" normalizeH="0" baseline="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Calibri" pitchFamily="34" charset="0"/>
                <a:cs typeface="Times New Roman" pitchFamily="18" charset="0"/>
              </a:rPr>
              <a:t>HAZ TU HORARIO SEMANAL</a:t>
            </a:r>
            <a:endParaRPr kumimoji="0" lang="es-ES" sz="3600" b="1" i="0" u="none" spc="50" normalizeH="0" baseline="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3000" fill="hold"/>
                                        <p:tgtEl>
                                          <p:spTgt spid="7"/>
                                        </p:tgtEl>
                                        <p:attrNameLst>
                                          <p:attrName>ppt_w</p:attrName>
                                        </p:attrNameLst>
                                      </p:cBhvr>
                                      <p:tavLst>
                                        <p:tav tm="0">
                                          <p:val>
                                            <p:fltVal val="0"/>
                                          </p:val>
                                        </p:tav>
                                        <p:tav tm="100000">
                                          <p:val>
                                            <p:strVal val="#ppt_w"/>
                                          </p:val>
                                        </p:tav>
                                      </p:tavLst>
                                    </p:anim>
                                    <p:anim calcmode="lin" valueType="num">
                                      <p:cBhvr>
                                        <p:cTn id="8" dur="3000" fill="hold"/>
                                        <p:tgtEl>
                                          <p:spTgt spid="7"/>
                                        </p:tgtEl>
                                        <p:attrNameLst>
                                          <p:attrName>ppt_h</p:attrName>
                                        </p:attrNameLst>
                                      </p:cBhvr>
                                      <p:tavLst>
                                        <p:tav tm="0">
                                          <p:val>
                                            <p:fltVal val="0"/>
                                          </p:val>
                                        </p:tav>
                                        <p:tav tm="100000">
                                          <p:val>
                                            <p:strVal val="#ppt_h"/>
                                          </p:val>
                                        </p:tav>
                                      </p:tavLst>
                                    </p:anim>
                                    <p:animEffect transition="in" filter="fade">
                                      <p:cBhvr>
                                        <p:cTn id="9" dur="3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6 Tabla"/>
          <p:cNvGraphicFramePr>
            <a:graphicFrameLocks noGrp="1"/>
          </p:cNvGraphicFramePr>
          <p:nvPr/>
        </p:nvGraphicFramePr>
        <p:xfrm>
          <a:off x="395536" y="2276872"/>
          <a:ext cx="7992887" cy="4080485"/>
        </p:xfrm>
        <a:graphic>
          <a:graphicData uri="http://schemas.openxmlformats.org/drawingml/2006/table">
            <a:tbl>
              <a:tblPr>
                <a:tableStyleId>{08FB837D-C827-4EFA-A057-4D05807E0F7C}</a:tableStyleId>
              </a:tblPr>
              <a:tblGrid>
                <a:gridCol w="1144541"/>
                <a:gridCol w="1071504"/>
                <a:gridCol w="2104435"/>
                <a:gridCol w="1224136"/>
                <a:gridCol w="1224136"/>
                <a:gridCol w="1224135"/>
              </a:tblGrid>
              <a:tr h="417191">
                <a:tc gridSpan="2">
                  <a:txBody>
                    <a:bodyPr/>
                    <a:lstStyle/>
                    <a:p>
                      <a:pPr algn="just">
                        <a:lnSpc>
                          <a:spcPct val="115000"/>
                        </a:lnSpc>
                        <a:spcAft>
                          <a:spcPts val="1000"/>
                        </a:spcAft>
                      </a:pPr>
                      <a:r>
                        <a:rPr lang="es-ES" sz="1800" b="1" dirty="0">
                          <a:solidFill>
                            <a:srgbClr val="C00000"/>
                          </a:solidFill>
                        </a:rPr>
                        <a:t>TIEMPO</a:t>
                      </a:r>
                      <a:endParaRPr lang="es-ES" sz="1600" b="1" dirty="0">
                        <a:solidFill>
                          <a:srgbClr val="C00000"/>
                        </a:solidFill>
                        <a:latin typeface="Calibri"/>
                        <a:ea typeface="Calibri"/>
                        <a:cs typeface="Times New Roman"/>
                      </a:endParaRPr>
                    </a:p>
                  </a:txBody>
                  <a:tcPr marL="68580" marR="68580" marT="0" marB="0"/>
                </a:tc>
                <a:tc hMerge="1">
                  <a:txBody>
                    <a:bodyPr/>
                    <a:lstStyle/>
                    <a:p>
                      <a:endParaRPr lang="es-ES"/>
                    </a:p>
                  </a:txBody>
                  <a:tcPr/>
                </a:tc>
                <a:tc>
                  <a:txBody>
                    <a:bodyPr/>
                    <a:lstStyle/>
                    <a:p>
                      <a:pPr algn="just">
                        <a:lnSpc>
                          <a:spcPct val="115000"/>
                        </a:lnSpc>
                        <a:spcAft>
                          <a:spcPts val="1000"/>
                        </a:spcAft>
                      </a:pPr>
                      <a:r>
                        <a:rPr lang="es-ES" sz="1800" b="1" dirty="0">
                          <a:solidFill>
                            <a:srgbClr val="C00000"/>
                          </a:solidFill>
                        </a:rPr>
                        <a:t>LO QUE HE DE ESTUDIAR</a:t>
                      </a:r>
                      <a:endParaRPr lang="es-ES" sz="1600" b="1" dirty="0">
                        <a:solidFill>
                          <a:srgbClr val="C00000"/>
                        </a:solidFill>
                        <a:latin typeface="Calibri"/>
                        <a:ea typeface="Calibri"/>
                        <a:cs typeface="Times New Roman"/>
                      </a:endParaRPr>
                    </a:p>
                  </a:txBody>
                  <a:tcPr marL="68580" marR="68580" marT="0" marB="0"/>
                </a:tc>
                <a:tc gridSpan="3">
                  <a:txBody>
                    <a:bodyPr/>
                    <a:lstStyle/>
                    <a:p>
                      <a:pPr algn="just">
                        <a:lnSpc>
                          <a:spcPct val="115000"/>
                        </a:lnSpc>
                        <a:spcAft>
                          <a:spcPts val="1000"/>
                        </a:spcAft>
                      </a:pPr>
                      <a:r>
                        <a:rPr lang="es-ES" sz="1800" b="1" dirty="0">
                          <a:solidFill>
                            <a:srgbClr val="C00000"/>
                          </a:solidFill>
                        </a:rPr>
                        <a:t>LO QUE HE HECHO</a:t>
                      </a:r>
                      <a:endParaRPr lang="es-ES" sz="1600" b="1" dirty="0">
                        <a:solidFill>
                          <a:srgbClr val="C00000"/>
                        </a:solidFill>
                        <a:latin typeface="Calibri"/>
                        <a:ea typeface="Calibri"/>
                        <a:cs typeface="Times New Roman"/>
                      </a:endParaRPr>
                    </a:p>
                  </a:txBody>
                  <a:tcPr marL="68580" marR="68580" marT="0" marB="0"/>
                </a:tc>
                <a:tc hMerge="1">
                  <a:txBody>
                    <a:bodyPr/>
                    <a:lstStyle/>
                    <a:p>
                      <a:endParaRPr lang="es-ES"/>
                    </a:p>
                  </a:txBody>
                  <a:tcPr/>
                </a:tc>
                <a:tc hMerge="1">
                  <a:txBody>
                    <a:bodyPr/>
                    <a:lstStyle/>
                    <a:p>
                      <a:endParaRPr lang="es-ES"/>
                    </a:p>
                  </a:txBody>
                  <a:tcPr/>
                </a:tc>
              </a:tr>
              <a:tr h="1251572">
                <a:tc>
                  <a:txBody>
                    <a:bodyPr/>
                    <a:lstStyle/>
                    <a:p>
                      <a:pPr algn="just">
                        <a:lnSpc>
                          <a:spcPct val="115000"/>
                        </a:lnSpc>
                        <a:spcAft>
                          <a:spcPts val="1000"/>
                        </a:spcAft>
                      </a:pPr>
                      <a:r>
                        <a:rPr lang="es-ES" sz="1800" b="1" dirty="0">
                          <a:solidFill>
                            <a:srgbClr val="C00000"/>
                          </a:solidFill>
                        </a:rPr>
                        <a:t>De estudio</a:t>
                      </a:r>
                      <a:endParaRPr lang="es-ES" sz="1600" b="1" dirty="0">
                        <a:solidFill>
                          <a:srgbClr val="C00000"/>
                        </a:solidFill>
                        <a:latin typeface="Calibri"/>
                        <a:ea typeface="Calibri"/>
                        <a:cs typeface="Times New Roman"/>
                      </a:endParaRPr>
                    </a:p>
                  </a:txBody>
                  <a:tcPr marL="68580" marR="68580" marT="0" marB="0"/>
                </a:tc>
                <a:tc>
                  <a:txBody>
                    <a:bodyPr/>
                    <a:lstStyle/>
                    <a:p>
                      <a:pPr algn="just">
                        <a:lnSpc>
                          <a:spcPct val="115000"/>
                        </a:lnSpc>
                        <a:spcAft>
                          <a:spcPts val="1000"/>
                        </a:spcAft>
                      </a:pPr>
                      <a:r>
                        <a:rPr lang="es-ES" sz="1800" b="1" dirty="0">
                          <a:solidFill>
                            <a:srgbClr val="C00000"/>
                          </a:solidFill>
                        </a:rPr>
                        <a:t>De descanso</a:t>
                      </a:r>
                      <a:endParaRPr lang="es-ES" sz="1600" b="1" dirty="0">
                        <a:solidFill>
                          <a:srgbClr val="C00000"/>
                        </a:solidFill>
                        <a:latin typeface="Calibri"/>
                        <a:ea typeface="Calibri"/>
                        <a:cs typeface="Times New Roman"/>
                      </a:endParaRPr>
                    </a:p>
                  </a:txBody>
                  <a:tcPr marL="68580" marR="68580" marT="0" marB="0"/>
                </a:tc>
                <a:tc>
                  <a:txBody>
                    <a:bodyPr/>
                    <a:lstStyle/>
                    <a:p>
                      <a:pPr algn="just">
                        <a:lnSpc>
                          <a:spcPct val="115000"/>
                        </a:lnSpc>
                        <a:spcAft>
                          <a:spcPts val="1000"/>
                        </a:spcAft>
                      </a:pPr>
                      <a:r>
                        <a:rPr lang="es-ES" sz="1800" b="1" dirty="0">
                          <a:solidFill>
                            <a:srgbClr val="C00000"/>
                          </a:solidFill>
                        </a:rPr>
                        <a:t>Asignaturas, </a:t>
                      </a:r>
                      <a:r>
                        <a:rPr lang="es-ES" sz="1800" b="1" dirty="0" smtClean="0">
                          <a:solidFill>
                            <a:srgbClr val="C00000"/>
                          </a:solidFill>
                        </a:rPr>
                        <a:t>pág.. </a:t>
                      </a:r>
                      <a:r>
                        <a:rPr lang="es-ES" sz="1800" b="1" dirty="0">
                          <a:solidFill>
                            <a:srgbClr val="C00000"/>
                          </a:solidFill>
                        </a:rPr>
                        <a:t>Ejer. Etc.</a:t>
                      </a:r>
                      <a:endParaRPr lang="es-ES" sz="1600" b="1" dirty="0">
                        <a:solidFill>
                          <a:srgbClr val="C00000"/>
                        </a:solidFill>
                        <a:latin typeface="Calibri"/>
                        <a:ea typeface="Calibri"/>
                        <a:cs typeface="Times New Roman"/>
                      </a:endParaRPr>
                    </a:p>
                  </a:txBody>
                  <a:tcPr marL="68580" marR="68580" marT="0" marB="0"/>
                </a:tc>
                <a:tc>
                  <a:txBody>
                    <a:bodyPr/>
                    <a:lstStyle/>
                    <a:p>
                      <a:pPr algn="just">
                        <a:lnSpc>
                          <a:spcPct val="115000"/>
                        </a:lnSpc>
                        <a:spcAft>
                          <a:spcPts val="1000"/>
                        </a:spcAft>
                      </a:pPr>
                      <a:r>
                        <a:rPr lang="es-ES" sz="1800" b="1" dirty="0">
                          <a:solidFill>
                            <a:srgbClr val="C00000"/>
                          </a:solidFill>
                        </a:rPr>
                        <a:t>Ejer. realizados</a:t>
                      </a:r>
                      <a:endParaRPr lang="es-ES" sz="1600" b="1" dirty="0">
                        <a:solidFill>
                          <a:srgbClr val="C00000"/>
                        </a:solidFill>
                        <a:latin typeface="Calibri"/>
                        <a:ea typeface="Calibri"/>
                        <a:cs typeface="Times New Roman"/>
                      </a:endParaRPr>
                    </a:p>
                  </a:txBody>
                  <a:tcPr marL="68580" marR="68580" marT="0" marB="0"/>
                </a:tc>
                <a:tc>
                  <a:txBody>
                    <a:bodyPr/>
                    <a:lstStyle/>
                    <a:p>
                      <a:pPr algn="just">
                        <a:lnSpc>
                          <a:spcPct val="115000"/>
                        </a:lnSpc>
                        <a:spcAft>
                          <a:spcPts val="1000"/>
                        </a:spcAft>
                      </a:pPr>
                      <a:r>
                        <a:rPr lang="es-ES" sz="1800" b="1" dirty="0">
                          <a:solidFill>
                            <a:srgbClr val="C00000"/>
                          </a:solidFill>
                        </a:rPr>
                        <a:t>Pagin. aprendidas</a:t>
                      </a:r>
                      <a:endParaRPr lang="es-ES" sz="1600" b="1" dirty="0">
                        <a:solidFill>
                          <a:srgbClr val="C00000"/>
                        </a:solidFill>
                        <a:latin typeface="Calibri"/>
                        <a:ea typeface="Calibri"/>
                        <a:cs typeface="Times New Roman"/>
                      </a:endParaRPr>
                    </a:p>
                  </a:txBody>
                  <a:tcPr marL="68580" marR="68580" marT="0" marB="0"/>
                </a:tc>
                <a:tc>
                  <a:txBody>
                    <a:bodyPr/>
                    <a:lstStyle/>
                    <a:p>
                      <a:pPr algn="just">
                        <a:lnSpc>
                          <a:spcPct val="115000"/>
                        </a:lnSpc>
                        <a:spcAft>
                          <a:spcPts val="1000"/>
                        </a:spcAft>
                      </a:pPr>
                      <a:r>
                        <a:rPr lang="es-ES" sz="1800" b="1" dirty="0">
                          <a:solidFill>
                            <a:srgbClr val="C00000"/>
                          </a:solidFill>
                        </a:rPr>
                        <a:t>Laminas realizadas</a:t>
                      </a:r>
                      <a:endParaRPr lang="es-ES" sz="1600" b="1" dirty="0">
                        <a:solidFill>
                          <a:srgbClr val="C00000"/>
                        </a:solidFill>
                        <a:latin typeface="Calibri"/>
                        <a:ea typeface="Calibri"/>
                        <a:cs typeface="Times New Roman"/>
                      </a:endParaRPr>
                    </a:p>
                  </a:txBody>
                  <a:tcPr marL="68580" marR="68580" marT="0" marB="0"/>
                </a:tc>
              </a:tr>
              <a:tr h="417191">
                <a:tc>
                  <a:txBody>
                    <a:bodyPr/>
                    <a:lstStyle/>
                    <a:p>
                      <a:pPr algn="just">
                        <a:lnSpc>
                          <a:spcPct val="115000"/>
                        </a:lnSpc>
                        <a:spcAft>
                          <a:spcPts val="1000"/>
                        </a:spcAft>
                      </a:pPr>
                      <a:endParaRPr lang="es-ES" sz="1800" b="1" dirty="0">
                        <a:solidFill>
                          <a:srgbClr val="C00000"/>
                        </a:solidFill>
                        <a:latin typeface="Calibri"/>
                        <a:ea typeface="Calibri"/>
                        <a:cs typeface="Times New Roman"/>
                      </a:endParaRPr>
                    </a:p>
                  </a:txBody>
                  <a:tcPr marL="68580" marR="68580" marT="0" marB="0"/>
                </a:tc>
                <a:tc>
                  <a:txBody>
                    <a:bodyPr/>
                    <a:lstStyle/>
                    <a:p>
                      <a:pPr algn="just">
                        <a:lnSpc>
                          <a:spcPct val="115000"/>
                        </a:lnSpc>
                        <a:spcAft>
                          <a:spcPts val="1000"/>
                        </a:spcAft>
                      </a:pPr>
                      <a:endParaRPr lang="es-ES" sz="1800" b="1" dirty="0">
                        <a:solidFill>
                          <a:srgbClr val="C00000"/>
                        </a:solidFill>
                        <a:latin typeface="Calibri"/>
                        <a:ea typeface="Calibri"/>
                        <a:cs typeface="Times New Roman"/>
                      </a:endParaRPr>
                    </a:p>
                  </a:txBody>
                  <a:tcPr marL="68580" marR="68580" marT="0" marB="0"/>
                </a:tc>
                <a:tc>
                  <a:txBody>
                    <a:bodyPr/>
                    <a:lstStyle/>
                    <a:p>
                      <a:pPr algn="just">
                        <a:lnSpc>
                          <a:spcPct val="115000"/>
                        </a:lnSpc>
                        <a:spcAft>
                          <a:spcPts val="1000"/>
                        </a:spcAft>
                      </a:pPr>
                      <a:endParaRPr lang="es-ES" sz="1800" b="1" dirty="0">
                        <a:solidFill>
                          <a:srgbClr val="C00000"/>
                        </a:solidFill>
                        <a:latin typeface="Calibri"/>
                        <a:ea typeface="Calibri"/>
                        <a:cs typeface="Times New Roman"/>
                      </a:endParaRPr>
                    </a:p>
                  </a:txBody>
                  <a:tcPr marL="68580" marR="68580" marT="0" marB="0"/>
                </a:tc>
                <a:tc>
                  <a:txBody>
                    <a:bodyPr/>
                    <a:lstStyle/>
                    <a:p>
                      <a:pPr algn="just">
                        <a:lnSpc>
                          <a:spcPct val="115000"/>
                        </a:lnSpc>
                        <a:spcAft>
                          <a:spcPts val="1000"/>
                        </a:spcAft>
                      </a:pPr>
                      <a:endParaRPr lang="es-ES" sz="1800" b="1" dirty="0">
                        <a:solidFill>
                          <a:srgbClr val="C00000"/>
                        </a:solidFill>
                        <a:latin typeface="Calibri"/>
                        <a:ea typeface="Calibri"/>
                        <a:cs typeface="Times New Roman"/>
                      </a:endParaRPr>
                    </a:p>
                  </a:txBody>
                  <a:tcPr marL="68580" marR="68580" marT="0" marB="0"/>
                </a:tc>
                <a:tc>
                  <a:txBody>
                    <a:bodyPr/>
                    <a:lstStyle/>
                    <a:p>
                      <a:pPr algn="just">
                        <a:lnSpc>
                          <a:spcPct val="115000"/>
                        </a:lnSpc>
                        <a:spcAft>
                          <a:spcPts val="1000"/>
                        </a:spcAft>
                      </a:pPr>
                      <a:endParaRPr lang="es-ES" sz="1800" b="1" dirty="0">
                        <a:solidFill>
                          <a:srgbClr val="C00000"/>
                        </a:solidFill>
                        <a:latin typeface="Calibri"/>
                        <a:ea typeface="Calibri"/>
                        <a:cs typeface="Times New Roman"/>
                      </a:endParaRPr>
                    </a:p>
                  </a:txBody>
                  <a:tcPr marL="68580" marR="68580" marT="0" marB="0"/>
                </a:tc>
                <a:tc>
                  <a:txBody>
                    <a:bodyPr/>
                    <a:lstStyle/>
                    <a:p>
                      <a:pPr algn="just">
                        <a:lnSpc>
                          <a:spcPct val="115000"/>
                        </a:lnSpc>
                        <a:spcAft>
                          <a:spcPts val="1000"/>
                        </a:spcAft>
                      </a:pPr>
                      <a:endParaRPr lang="es-ES" sz="1800" b="1" dirty="0">
                        <a:solidFill>
                          <a:srgbClr val="C00000"/>
                        </a:solidFill>
                        <a:latin typeface="Calibri"/>
                        <a:ea typeface="Calibri"/>
                        <a:cs typeface="Times New Roman"/>
                      </a:endParaRPr>
                    </a:p>
                  </a:txBody>
                  <a:tcPr marL="68580" marR="68580" marT="0" marB="0"/>
                </a:tc>
              </a:tr>
              <a:tr h="417191">
                <a:tc>
                  <a:txBody>
                    <a:bodyPr/>
                    <a:lstStyle/>
                    <a:p>
                      <a:pPr algn="just">
                        <a:lnSpc>
                          <a:spcPct val="115000"/>
                        </a:lnSpc>
                        <a:spcAft>
                          <a:spcPts val="1000"/>
                        </a:spcAft>
                      </a:pPr>
                      <a:endParaRPr lang="es-ES" sz="1800" b="1" dirty="0">
                        <a:solidFill>
                          <a:srgbClr val="C00000"/>
                        </a:solidFill>
                        <a:latin typeface="Calibri"/>
                        <a:ea typeface="Calibri"/>
                        <a:cs typeface="Times New Roman"/>
                      </a:endParaRPr>
                    </a:p>
                  </a:txBody>
                  <a:tcPr marL="68580" marR="68580" marT="0" marB="0"/>
                </a:tc>
                <a:tc>
                  <a:txBody>
                    <a:bodyPr/>
                    <a:lstStyle/>
                    <a:p>
                      <a:pPr algn="just">
                        <a:lnSpc>
                          <a:spcPct val="115000"/>
                        </a:lnSpc>
                        <a:spcAft>
                          <a:spcPts val="1000"/>
                        </a:spcAft>
                      </a:pPr>
                      <a:endParaRPr lang="es-ES" sz="1800" b="1" dirty="0">
                        <a:solidFill>
                          <a:srgbClr val="C00000"/>
                        </a:solidFill>
                        <a:latin typeface="Calibri"/>
                        <a:ea typeface="Calibri"/>
                        <a:cs typeface="Times New Roman"/>
                      </a:endParaRPr>
                    </a:p>
                  </a:txBody>
                  <a:tcPr marL="68580" marR="68580" marT="0" marB="0"/>
                </a:tc>
                <a:tc>
                  <a:txBody>
                    <a:bodyPr/>
                    <a:lstStyle/>
                    <a:p>
                      <a:pPr algn="just">
                        <a:lnSpc>
                          <a:spcPct val="115000"/>
                        </a:lnSpc>
                        <a:spcAft>
                          <a:spcPts val="1000"/>
                        </a:spcAft>
                      </a:pPr>
                      <a:endParaRPr lang="es-ES" sz="1800" b="1" dirty="0">
                        <a:solidFill>
                          <a:srgbClr val="C00000"/>
                        </a:solidFill>
                        <a:latin typeface="Calibri"/>
                        <a:ea typeface="Calibri"/>
                        <a:cs typeface="Times New Roman"/>
                      </a:endParaRPr>
                    </a:p>
                  </a:txBody>
                  <a:tcPr marL="68580" marR="68580" marT="0" marB="0"/>
                </a:tc>
                <a:tc>
                  <a:txBody>
                    <a:bodyPr/>
                    <a:lstStyle/>
                    <a:p>
                      <a:pPr algn="just">
                        <a:lnSpc>
                          <a:spcPct val="115000"/>
                        </a:lnSpc>
                        <a:spcAft>
                          <a:spcPts val="1000"/>
                        </a:spcAft>
                      </a:pPr>
                      <a:endParaRPr lang="es-ES" sz="1800" b="1" dirty="0">
                        <a:solidFill>
                          <a:srgbClr val="C00000"/>
                        </a:solidFill>
                        <a:latin typeface="Calibri"/>
                        <a:ea typeface="Calibri"/>
                        <a:cs typeface="Times New Roman"/>
                      </a:endParaRPr>
                    </a:p>
                  </a:txBody>
                  <a:tcPr marL="68580" marR="68580" marT="0" marB="0"/>
                </a:tc>
                <a:tc>
                  <a:txBody>
                    <a:bodyPr/>
                    <a:lstStyle/>
                    <a:p>
                      <a:pPr algn="just">
                        <a:lnSpc>
                          <a:spcPct val="115000"/>
                        </a:lnSpc>
                        <a:spcAft>
                          <a:spcPts val="1000"/>
                        </a:spcAft>
                      </a:pPr>
                      <a:endParaRPr lang="es-ES" sz="1800" b="1" dirty="0">
                        <a:solidFill>
                          <a:srgbClr val="C00000"/>
                        </a:solidFill>
                        <a:latin typeface="Calibri"/>
                        <a:ea typeface="Calibri"/>
                        <a:cs typeface="Times New Roman"/>
                      </a:endParaRPr>
                    </a:p>
                  </a:txBody>
                  <a:tcPr marL="68580" marR="68580" marT="0" marB="0"/>
                </a:tc>
                <a:tc>
                  <a:txBody>
                    <a:bodyPr/>
                    <a:lstStyle/>
                    <a:p>
                      <a:pPr algn="just">
                        <a:lnSpc>
                          <a:spcPct val="115000"/>
                        </a:lnSpc>
                        <a:spcAft>
                          <a:spcPts val="1000"/>
                        </a:spcAft>
                      </a:pPr>
                      <a:endParaRPr lang="es-ES" sz="1800" b="1" dirty="0">
                        <a:solidFill>
                          <a:srgbClr val="C00000"/>
                        </a:solidFill>
                        <a:latin typeface="Calibri"/>
                        <a:ea typeface="Calibri"/>
                        <a:cs typeface="Times New Roman"/>
                      </a:endParaRPr>
                    </a:p>
                  </a:txBody>
                  <a:tcPr marL="68580" marR="68580" marT="0" marB="0"/>
                </a:tc>
              </a:tr>
              <a:tr h="417191">
                <a:tc>
                  <a:txBody>
                    <a:bodyPr/>
                    <a:lstStyle/>
                    <a:p>
                      <a:pPr algn="just">
                        <a:lnSpc>
                          <a:spcPct val="115000"/>
                        </a:lnSpc>
                        <a:spcAft>
                          <a:spcPts val="1000"/>
                        </a:spcAft>
                      </a:pPr>
                      <a:endParaRPr lang="es-ES" sz="1800" b="1" dirty="0">
                        <a:solidFill>
                          <a:srgbClr val="C00000"/>
                        </a:solidFill>
                        <a:latin typeface="Calibri"/>
                        <a:ea typeface="Calibri"/>
                        <a:cs typeface="Times New Roman"/>
                      </a:endParaRPr>
                    </a:p>
                  </a:txBody>
                  <a:tcPr marL="68580" marR="68580" marT="0" marB="0"/>
                </a:tc>
                <a:tc>
                  <a:txBody>
                    <a:bodyPr/>
                    <a:lstStyle/>
                    <a:p>
                      <a:pPr algn="just">
                        <a:lnSpc>
                          <a:spcPct val="115000"/>
                        </a:lnSpc>
                        <a:spcAft>
                          <a:spcPts val="1000"/>
                        </a:spcAft>
                      </a:pPr>
                      <a:endParaRPr lang="es-ES" sz="1800" b="1" dirty="0">
                        <a:solidFill>
                          <a:srgbClr val="C00000"/>
                        </a:solidFill>
                        <a:latin typeface="Calibri"/>
                        <a:ea typeface="Calibri"/>
                        <a:cs typeface="Times New Roman"/>
                      </a:endParaRPr>
                    </a:p>
                  </a:txBody>
                  <a:tcPr marL="68580" marR="68580" marT="0" marB="0"/>
                </a:tc>
                <a:tc>
                  <a:txBody>
                    <a:bodyPr/>
                    <a:lstStyle/>
                    <a:p>
                      <a:pPr algn="just">
                        <a:lnSpc>
                          <a:spcPct val="115000"/>
                        </a:lnSpc>
                        <a:spcAft>
                          <a:spcPts val="1000"/>
                        </a:spcAft>
                      </a:pPr>
                      <a:endParaRPr lang="es-ES" sz="1800" b="1" dirty="0">
                        <a:solidFill>
                          <a:srgbClr val="C00000"/>
                        </a:solidFill>
                        <a:latin typeface="Calibri"/>
                        <a:ea typeface="Calibri"/>
                        <a:cs typeface="Times New Roman"/>
                      </a:endParaRPr>
                    </a:p>
                  </a:txBody>
                  <a:tcPr marL="68580" marR="68580" marT="0" marB="0"/>
                </a:tc>
                <a:tc>
                  <a:txBody>
                    <a:bodyPr/>
                    <a:lstStyle/>
                    <a:p>
                      <a:pPr algn="just">
                        <a:lnSpc>
                          <a:spcPct val="115000"/>
                        </a:lnSpc>
                        <a:spcAft>
                          <a:spcPts val="1000"/>
                        </a:spcAft>
                      </a:pPr>
                      <a:endParaRPr lang="es-ES" sz="1800" b="1" dirty="0">
                        <a:solidFill>
                          <a:srgbClr val="C00000"/>
                        </a:solidFill>
                        <a:latin typeface="Calibri"/>
                        <a:ea typeface="Calibri"/>
                        <a:cs typeface="Times New Roman"/>
                      </a:endParaRPr>
                    </a:p>
                  </a:txBody>
                  <a:tcPr marL="68580" marR="68580" marT="0" marB="0"/>
                </a:tc>
                <a:tc>
                  <a:txBody>
                    <a:bodyPr/>
                    <a:lstStyle/>
                    <a:p>
                      <a:pPr algn="just">
                        <a:lnSpc>
                          <a:spcPct val="115000"/>
                        </a:lnSpc>
                        <a:spcAft>
                          <a:spcPts val="1000"/>
                        </a:spcAft>
                      </a:pPr>
                      <a:endParaRPr lang="es-ES" sz="1800" b="1" dirty="0">
                        <a:solidFill>
                          <a:srgbClr val="C00000"/>
                        </a:solidFill>
                        <a:latin typeface="Calibri"/>
                        <a:ea typeface="Calibri"/>
                        <a:cs typeface="Times New Roman"/>
                      </a:endParaRPr>
                    </a:p>
                  </a:txBody>
                  <a:tcPr marL="68580" marR="68580" marT="0" marB="0"/>
                </a:tc>
                <a:tc>
                  <a:txBody>
                    <a:bodyPr/>
                    <a:lstStyle/>
                    <a:p>
                      <a:pPr algn="just">
                        <a:lnSpc>
                          <a:spcPct val="115000"/>
                        </a:lnSpc>
                        <a:spcAft>
                          <a:spcPts val="1000"/>
                        </a:spcAft>
                      </a:pPr>
                      <a:endParaRPr lang="es-ES" sz="1800" b="1" dirty="0">
                        <a:solidFill>
                          <a:srgbClr val="C00000"/>
                        </a:solidFill>
                        <a:latin typeface="Calibri"/>
                        <a:ea typeface="Calibri"/>
                        <a:cs typeface="Times New Roman"/>
                      </a:endParaRPr>
                    </a:p>
                  </a:txBody>
                  <a:tcPr marL="68580" marR="68580" marT="0" marB="0"/>
                </a:tc>
              </a:tr>
              <a:tr h="834381">
                <a:tc>
                  <a:txBody>
                    <a:bodyPr/>
                    <a:lstStyle/>
                    <a:p>
                      <a:pPr algn="just">
                        <a:lnSpc>
                          <a:spcPct val="115000"/>
                        </a:lnSpc>
                        <a:spcAft>
                          <a:spcPts val="1000"/>
                        </a:spcAft>
                      </a:pPr>
                      <a:r>
                        <a:rPr lang="es-ES" sz="1800" b="1" dirty="0">
                          <a:solidFill>
                            <a:srgbClr val="C00000"/>
                          </a:solidFill>
                        </a:rPr>
                        <a:t>Total horas</a:t>
                      </a:r>
                      <a:endParaRPr lang="es-ES" sz="1600" b="1" dirty="0">
                        <a:solidFill>
                          <a:srgbClr val="C00000"/>
                        </a:solidFill>
                        <a:latin typeface="Calibri"/>
                        <a:ea typeface="Calibri"/>
                        <a:cs typeface="Times New Roman"/>
                      </a:endParaRPr>
                    </a:p>
                  </a:txBody>
                  <a:tcPr marL="68580" marR="68580" marT="0" marB="0"/>
                </a:tc>
                <a:tc>
                  <a:txBody>
                    <a:bodyPr/>
                    <a:lstStyle/>
                    <a:p>
                      <a:pPr algn="just">
                        <a:lnSpc>
                          <a:spcPct val="115000"/>
                        </a:lnSpc>
                        <a:spcAft>
                          <a:spcPts val="1000"/>
                        </a:spcAft>
                      </a:pPr>
                      <a:r>
                        <a:rPr lang="es-ES" sz="1800" b="1" dirty="0">
                          <a:solidFill>
                            <a:srgbClr val="C00000"/>
                          </a:solidFill>
                        </a:rPr>
                        <a:t>Total minutos</a:t>
                      </a:r>
                      <a:endParaRPr lang="es-ES" sz="1600" b="1" dirty="0">
                        <a:solidFill>
                          <a:srgbClr val="C00000"/>
                        </a:solidFill>
                        <a:latin typeface="Calibri"/>
                        <a:ea typeface="Calibri"/>
                        <a:cs typeface="Times New Roman"/>
                      </a:endParaRPr>
                    </a:p>
                  </a:txBody>
                  <a:tcPr marL="68580" marR="68580" marT="0" marB="0"/>
                </a:tc>
                <a:tc>
                  <a:txBody>
                    <a:bodyPr/>
                    <a:lstStyle/>
                    <a:p>
                      <a:pPr algn="just">
                        <a:lnSpc>
                          <a:spcPct val="115000"/>
                        </a:lnSpc>
                        <a:spcAft>
                          <a:spcPts val="1000"/>
                        </a:spcAft>
                      </a:pPr>
                      <a:r>
                        <a:rPr lang="es-ES" sz="1800" b="1" dirty="0">
                          <a:solidFill>
                            <a:srgbClr val="C00000"/>
                          </a:solidFill>
                        </a:rPr>
                        <a:t>Total asignatura, paginas, ejercicios, etc.</a:t>
                      </a:r>
                      <a:endParaRPr lang="es-ES" sz="1600" b="1" dirty="0">
                        <a:solidFill>
                          <a:srgbClr val="C00000"/>
                        </a:solidFill>
                        <a:latin typeface="Calibri"/>
                        <a:ea typeface="Calibri"/>
                        <a:cs typeface="Times New Roman"/>
                      </a:endParaRPr>
                    </a:p>
                  </a:txBody>
                  <a:tcPr marL="68580" marR="68580" marT="0" marB="0"/>
                </a:tc>
                <a:tc>
                  <a:txBody>
                    <a:bodyPr/>
                    <a:lstStyle/>
                    <a:p>
                      <a:pPr algn="just">
                        <a:lnSpc>
                          <a:spcPct val="115000"/>
                        </a:lnSpc>
                        <a:spcAft>
                          <a:spcPts val="1000"/>
                        </a:spcAft>
                      </a:pPr>
                      <a:r>
                        <a:rPr lang="es-ES" sz="1800" b="1" dirty="0">
                          <a:solidFill>
                            <a:srgbClr val="C00000"/>
                          </a:solidFill>
                        </a:rPr>
                        <a:t>Total</a:t>
                      </a:r>
                      <a:endParaRPr lang="es-ES" sz="1600" b="1" dirty="0">
                        <a:solidFill>
                          <a:srgbClr val="C00000"/>
                        </a:solidFill>
                        <a:latin typeface="Calibri"/>
                        <a:ea typeface="Calibri"/>
                        <a:cs typeface="Times New Roman"/>
                      </a:endParaRPr>
                    </a:p>
                  </a:txBody>
                  <a:tcPr marL="68580" marR="68580" marT="0" marB="0"/>
                </a:tc>
                <a:tc>
                  <a:txBody>
                    <a:bodyPr/>
                    <a:lstStyle/>
                    <a:p>
                      <a:pPr algn="just">
                        <a:lnSpc>
                          <a:spcPct val="115000"/>
                        </a:lnSpc>
                        <a:spcAft>
                          <a:spcPts val="1000"/>
                        </a:spcAft>
                      </a:pPr>
                      <a:r>
                        <a:rPr lang="es-ES" sz="1800" b="1" dirty="0">
                          <a:solidFill>
                            <a:srgbClr val="C00000"/>
                          </a:solidFill>
                        </a:rPr>
                        <a:t>Total</a:t>
                      </a:r>
                      <a:endParaRPr lang="es-ES" sz="1600" b="1" dirty="0">
                        <a:solidFill>
                          <a:srgbClr val="C00000"/>
                        </a:solidFill>
                        <a:latin typeface="Calibri"/>
                        <a:ea typeface="Calibri"/>
                        <a:cs typeface="Times New Roman"/>
                      </a:endParaRPr>
                    </a:p>
                  </a:txBody>
                  <a:tcPr marL="68580" marR="68580" marT="0" marB="0"/>
                </a:tc>
                <a:tc>
                  <a:txBody>
                    <a:bodyPr/>
                    <a:lstStyle/>
                    <a:p>
                      <a:pPr algn="just">
                        <a:lnSpc>
                          <a:spcPct val="115000"/>
                        </a:lnSpc>
                        <a:spcAft>
                          <a:spcPts val="1000"/>
                        </a:spcAft>
                      </a:pPr>
                      <a:r>
                        <a:rPr lang="es-ES" sz="1800" b="1" dirty="0">
                          <a:solidFill>
                            <a:srgbClr val="C00000"/>
                          </a:solidFill>
                        </a:rPr>
                        <a:t>Total</a:t>
                      </a:r>
                      <a:endParaRPr lang="es-ES" sz="1600" b="1" dirty="0">
                        <a:solidFill>
                          <a:srgbClr val="C00000"/>
                        </a:solidFill>
                        <a:latin typeface="Calibri"/>
                        <a:ea typeface="Calibri"/>
                        <a:cs typeface="Times New Roman"/>
                      </a:endParaRPr>
                    </a:p>
                  </a:txBody>
                  <a:tcPr marL="68580" marR="68580" marT="0" marB="0"/>
                </a:tc>
              </a:tr>
            </a:tbl>
          </a:graphicData>
        </a:graphic>
      </p:graphicFrame>
      <p:sp>
        <p:nvSpPr>
          <p:cNvPr id="91137" name="Rectangle 1"/>
          <p:cNvSpPr>
            <a:spLocks noChangeArrowheads="1"/>
          </p:cNvSpPr>
          <p:nvPr/>
        </p:nvSpPr>
        <p:spPr bwMode="auto">
          <a:xfrm>
            <a:off x="251520" y="1484784"/>
            <a:ext cx="8316416"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2400" b="1" i="0" u="none" spc="50" normalizeH="0" baseline="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Calibri" pitchFamily="34" charset="0"/>
                <a:cs typeface="Times New Roman" pitchFamily="18" charset="0"/>
              </a:rPr>
              <a:t>HAZ UN PLAN DE ESTUDIO DIARIO		DIA-----------</a:t>
            </a:r>
            <a:endParaRPr kumimoji="0" lang="es-ES" sz="3600" b="1" i="0" u="none" spc="50" normalizeH="0" baseline="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3000" fill="hold"/>
                                        <p:tgtEl>
                                          <p:spTgt spid="7"/>
                                        </p:tgtEl>
                                        <p:attrNameLst>
                                          <p:attrName>ppt_w</p:attrName>
                                        </p:attrNameLst>
                                      </p:cBhvr>
                                      <p:tavLst>
                                        <p:tav tm="0">
                                          <p:val>
                                            <p:fltVal val="0"/>
                                          </p:val>
                                        </p:tav>
                                        <p:tav tm="100000">
                                          <p:val>
                                            <p:strVal val="#ppt_w"/>
                                          </p:val>
                                        </p:tav>
                                      </p:tavLst>
                                    </p:anim>
                                    <p:anim calcmode="lin" valueType="num">
                                      <p:cBhvr>
                                        <p:cTn id="8" dur="3000" fill="hold"/>
                                        <p:tgtEl>
                                          <p:spTgt spid="7"/>
                                        </p:tgtEl>
                                        <p:attrNameLst>
                                          <p:attrName>ppt_h</p:attrName>
                                        </p:attrNameLst>
                                      </p:cBhvr>
                                      <p:tavLst>
                                        <p:tav tm="0">
                                          <p:val>
                                            <p:fltVal val="0"/>
                                          </p:val>
                                        </p:tav>
                                        <p:tav tm="100000">
                                          <p:val>
                                            <p:strVal val="#ppt_h"/>
                                          </p:val>
                                        </p:tav>
                                      </p:tavLst>
                                    </p:anim>
                                    <p:animEffect transition="in" filter="fade">
                                      <p:cBhvr>
                                        <p:cTn id="9" dur="3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ChangeArrowheads="1"/>
          </p:cNvSpPr>
          <p:nvPr/>
        </p:nvSpPr>
        <p:spPr bwMode="auto">
          <a:xfrm>
            <a:off x="179512" y="260648"/>
            <a:ext cx="8712968"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kumimoji="0" lang="es-ES" sz="2400" b="1" i="0" u="none" normalizeH="0" baseline="0" dirty="0" smtClean="0">
                <a:ln w="17780" cmpd="sng">
                  <a:solidFill>
                    <a:srgbClr val="FFFFFF"/>
                  </a:solidFill>
                  <a:prstDash val="solid"/>
                  <a:miter lim="800000"/>
                </a:ln>
                <a:solidFill>
                  <a:srgbClr val="C00000"/>
                </a:solidFill>
                <a:effectLst>
                  <a:outerShdw blurRad="50800" algn="tl" rotWithShape="0">
                    <a:srgbClr val="000000"/>
                  </a:outerShdw>
                </a:effectLst>
                <a:latin typeface="Arial" pitchFamily="34" charset="0"/>
                <a:ea typeface="Calibri" pitchFamily="34" charset="0"/>
                <a:cs typeface="Times New Roman" pitchFamily="18" charset="0"/>
              </a:rPr>
              <a:t>II. EL MÉTODO DE ESTUDIO:   “2LSERER” </a:t>
            </a:r>
            <a:r>
              <a:rPr kumimoji="0" lang="es-ES" sz="2400" b="1" i="0" u="none" normalizeH="0" baseline="0" dirty="0" smtClean="0">
                <a:ln>
                  <a:noFill/>
                </a:ln>
                <a:solidFill>
                  <a:schemeClr val="tx1"/>
                </a:solidFill>
                <a:effectLst/>
                <a:latin typeface="Arial" pitchFamily="34" charset="0"/>
                <a:ea typeface="Calibri" pitchFamily="34" charset="0"/>
                <a:cs typeface="Times New Roman" pitchFamily="18" charset="0"/>
              </a:rPr>
              <a:t> </a:t>
            </a:r>
            <a:r>
              <a:rPr kumimoji="0" lang="es-ES" sz="24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(Significa: </a:t>
            </a:r>
            <a:r>
              <a:rPr kumimoji="0" lang="es-ES" sz="2400" b="1" i="0" u="none" spc="50" normalizeH="0" baseline="0" dirty="0" smtClean="0">
                <a:ln w="12700" cmpd="sng">
                  <a:solidFill>
                    <a:schemeClr val="tx1"/>
                  </a:solidFill>
                  <a:prstDash val="solid"/>
                </a:ln>
                <a:solidFill>
                  <a:srgbClr val="FFFF00"/>
                </a:solidFill>
                <a:effectLst>
                  <a:glow rad="53100">
                    <a:schemeClr val="accent6">
                      <a:satMod val="180000"/>
                      <a:alpha val="30000"/>
                    </a:schemeClr>
                  </a:glow>
                </a:effectLst>
                <a:latin typeface="Arial" pitchFamily="34" charset="0"/>
                <a:ea typeface="Calibri" pitchFamily="34" charset="0"/>
                <a:cs typeface="Times New Roman" pitchFamily="18" charset="0"/>
              </a:rPr>
              <a:t>Lectura rápida –Lectura atenta –Subrayar – Esquema- Resumen -Exponer- Repasar</a:t>
            </a:r>
            <a:r>
              <a:rPr kumimoji="0" lang="es-ES" sz="24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a:t>
            </a:r>
            <a:r>
              <a:rPr kumimoji="0" lang="es-ES" sz="20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rPr>
              <a:t> </a:t>
            </a:r>
            <a:r>
              <a:rPr kumimoji="0" lang="es-ES" sz="24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 </a:t>
            </a:r>
            <a:endParaRPr kumimoji="0" lang="es-ES" sz="3600" b="0" i="0" u="none" normalizeH="0" baseline="0" dirty="0" smtClean="0">
              <a:ln w="12700" cmpd="sng">
                <a:solidFill>
                  <a:schemeClr val="tx1"/>
                </a:solidFill>
                <a:prstDash val="solid"/>
              </a:ln>
              <a:solidFill>
                <a:schemeClr val="tx1"/>
              </a:solidFill>
              <a:effectLst/>
              <a:latin typeface="Arial" pitchFamily="34" charset="0"/>
            </a:endParaRPr>
          </a:p>
        </p:txBody>
      </p:sp>
      <p:pic>
        <p:nvPicPr>
          <p:cNvPr id="90116" name="Imagen 1"/>
          <p:cNvPicPr>
            <a:picLocks noChangeAspect="1" noChangeArrowheads="1"/>
          </p:cNvPicPr>
          <p:nvPr/>
        </p:nvPicPr>
        <p:blipFill>
          <a:blip r:embed="rId2" cstate="email">
            <a:clrChange>
              <a:clrFrom>
                <a:srgbClr val="FFFFFF"/>
              </a:clrFrom>
              <a:clrTo>
                <a:srgbClr val="FFFFFF">
                  <a:alpha val="0"/>
                </a:srgbClr>
              </a:clrTo>
            </a:clrChange>
          </a:blip>
          <a:srcRect/>
          <a:stretch>
            <a:fillRect/>
          </a:stretch>
        </p:blipFill>
        <p:spPr bwMode="auto">
          <a:xfrm>
            <a:off x="1331640" y="1988840"/>
            <a:ext cx="7278755" cy="4299264"/>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90116"/>
                                        </p:tgtEl>
                                        <p:attrNameLst>
                                          <p:attrName>style.visibility</p:attrName>
                                        </p:attrNameLst>
                                      </p:cBhvr>
                                      <p:to>
                                        <p:strVal val="visible"/>
                                      </p:to>
                                    </p:set>
                                    <p:anim calcmode="lin" valueType="num">
                                      <p:cBhvr>
                                        <p:cTn id="7" dur="3000" fill="hold"/>
                                        <p:tgtEl>
                                          <p:spTgt spid="90116"/>
                                        </p:tgtEl>
                                        <p:attrNameLst>
                                          <p:attrName>ppt_w</p:attrName>
                                        </p:attrNameLst>
                                      </p:cBhvr>
                                      <p:tavLst>
                                        <p:tav tm="0">
                                          <p:val>
                                            <p:fltVal val="0"/>
                                          </p:val>
                                        </p:tav>
                                        <p:tav tm="100000">
                                          <p:val>
                                            <p:strVal val="#ppt_w"/>
                                          </p:val>
                                        </p:tav>
                                      </p:tavLst>
                                    </p:anim>
                                    <p:anim calcmode="lin" valueType="num">
                                      <p:cBhvr>
                                        <p:cTn id="8" dur="3000" fill="hold"/>
                                        <p:tgtEl>
                                          <p:spTgt spid="90116"/>
                                        </p:tgtEl>
                                        <p:attrNameLst>
                                          <p:attrName>ppt_h</p:attrName>
                                        </p:attrNameLst>
                                      </p:cBhvr>
                                      <p:tavLst>
                                        <p:tav tm="0">
                                          <p:val>
                                            <p:fltVal val="0"/>
                                          </p:val>
                                        </p:tav>
                                        <p:tav tm="100000">
                                          <p:val>
                                            <p:strVal val="#ppt_h"/>
                                          </p:val>
                                        </p:tav>
                                      </p:tavLst>
                                    </p:anim>
                                    <p:animEffect transition="in" filter="fade">
                                      <p:cBhvr>
                                        <p:cTn id="9" dur="3000"/>
                                        <p:tgtEl>
                                          <p:spTgt spid="901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ChangeArrowheads="1"/>
          </p:cNvSpPr>
          <p:nvPr/>
        </p:nvSpPr>
        <p:spPr bwMode="auto">
          <a:xfrm>
            <a:off x="179512" y="506283"/>
            <a:ext cx="8748464" cy="33547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3600" b="1" i="0" u="sng" normalizeH="0" baseline="0" dirty="0" smtClean="0">
                <a:ln w="17780" cmpd="sng">
                  <a:solidFill>
                    <a:srgbClr val="FFFFFF"/>
                  </a:solidFill>
                  <a:prstDash val="solid"/>
                  <a:miter lim="800000"/>
                </a:ln>
                <a:solidFill>
                  <a:srgbClr val="C00000"/>
                </a:solidFill>
                <a:effectLst>
                  <a:outerShdw blurRad="50800" algn="tl" rotWithShape="0">
                    <a:srgbClr val="000000"/>
                  </a:outerShdw>
                </a:effectLst>
                <a:latin typeface="Arial" pitchFamily="34" charset="0"/>
                <a:ea typeface="Calibri" pitchFamily="34" charset="0"/>
                <a:cs typeface="Times New Roman" pitchFamily="18" charset="0"/>
              </a:rPr>
              <a:t>PASOS A SEGUIR:</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3200" b="1" i="0" u="none" normalizeH="0" baseline="0" dirty="0" smtClean="0">
              <a:ln w="17780" cmpd="sng">
                <a:solidFill>
                  <a:srgbClr val="FFFFFF"/>
                </a:solidFill>
                <a:prstDash val="solid"/>
                <a:miter lim="800000"/>
              </a:ln>
              <a:solidFill>
                <a:srgbClr val="C00000"/>
              </a:solidFill>
              <a:effectLst>
                <a:outerShdw blurRad="50800" algn="tl" rotWithShape="0">
                  <a:srgbClr val="000000"/>
                </a:outerShdw>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36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 </a:t>
            </a:r>
            <a:r>
              <a:rPr kumimoji="0" lang="es-ES" sz="3600" b="1" i="0" u="none" normalizeH="0" baseline="0" dirty="0" smtClean="0">
                <a:ln w="17780" cmpd="sng">
                  <a:solidFill>
                    <a:srgbClr val="FFFFFF"/>
                  </a:solidFill>
                  <a:prstDash val="solid"/>
                  <a:miter lim="800000"/>
                </a:ln>
                <a:solidFill>
                  <a:srgbClr val="FFFF00"/>
                </a:solidFill>
                <a:effectLst>
                  <a:outerShdw blurRad="50800" algn="tl" rotWithShape="0">
                    <a:srgbClr val="000000"/>
                  </a:outerShdw>
                </a:effectLst>
                <a:latin typeface="Arial" pitchFamily="34" charset="0"/>
                <a:ea typeface="Calibri" pitchFamily="34" charset="0"/>
                <a:cs typeface="Times New Roman" pitchFamily="18" charset="0"/>
              </a:rPr>
              <a:t>1º</a:t>
            </a:r>
            <a:r>
              <a:rPr kumimoji="0" lang="es-ES" sz="3600" b="1" i="0" u="none" spc="50" normalizeH="0" baseline="0" dirty="0" smtClean="0">
                <a:ln w="12700" cmpd="sng">
                  <a:solidFill>
                    <a:schemeClr val="tx1"/>
                  </a:solidFill>
                  <a:prstDash val="solid"/>
                </a:ln>
                <a:solidFill>
                  <a:srgbClr val="FFFF00"/>
                </a:solidFill>
                <a:effectLst>
                  <a:glow rad="53100">
                    <a:schemeClr val="accent6">
                      <a:satMod val="180000"/>
                      <a:alpha val="30000"/>
                    </a:schemeClr>
                  </a:glow>
                </a:effectLst>
                <a:latin typeface="Arial" pitchFamily="34" charset="0"/>
                <a:ea typeface="Calibri" pitchFamily="34" charset="0"/>
                <a:cs typeface="Times New Roman" pitchFamily="18" charset="0"/>
              </a:rPr>
              <a:t> Leer toda la lección con rapidez</a:t>
            </a:r>
            <a:r>
              <a:rPr kumimoji="0" lang="es-ES" sz="36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 solamente para enterarte de qué va y de qué partes consta.</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36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 Precalentamiento.       </a:t>
            </a:r>
            <a:endParaRPr kumimoji="0" lang="es-ES" sz="48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cs typeface="Arial" pitchFamily="34" charset="0"/>
            </a:endParaRPr>
          </a:p>
        </p:txBody>
      </p:sp>
      <p:pic>
        <p:nvPicPr>
          <p:cNvPr id="44036" name="Picture 4" descr="http://4.bp.blogspot.com/_hPdkjhTJ1wk/S1Y8I8As5MI/AAAAAAAAAXk/zIgAboA3xWQ/s320/LOGO+LECTURA.jpg"/>
          <p:cNvPicPr>
            <a:picLocks noChangeAspect="1" noChangeArrowheads="1"/>
          </p:cNvPicPr>
          <p:nvPr/>
        </p:nvPicPr>
        <p:blipFill>
          <a:blip r:embed="rId2" cstate="email"/>
          <a:srcRect/>
          <a:stretch>
            <a:fillRect/>
          </a:stretch>
        </p:blipFill>
        <p:spPr bwMode="auto">
          <a:xfrm>
            <a:off x="5940152" y="3573016"/>
            <a:ext cx="1914525" cy="2438400"/>
          </a:xfrm>
          <a:prstGeom prst="rect">
            <a:avLst/>
          </a:prstGeom>
          <a:noFill/>
        </p:spPr>
      </p:pic>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8193"/>
                                        </p:tgtEl>
                                        <p:attrNameLst>
                                          <p:attrName>style.visibility</p:attrName>
                                        </p:attrNameLst>
                                      </p:cBhvr>
                                      <p:to>
                                        <p:strVal val="visible"/>
                                      </p:to>
                                    </p:set>
                                    <p:animEffect transition="in" filter="diamond(in)">
                                      <p:cBhvr>
                                        <p:cTn id="7" dur="3000"/>
                                        <p:tgtEl>
                                          <p:spTgt spid="81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ChangeArrowheads="1"/>
          </p:cNvSpPr>
          <p:nvPr/>
        </p:nvSpPr>
        <p:spPr bwMode="auto">
          <a:xfrm>
            <a:off x="179512" y="1670899"/>
            <a:ext cx="8820472"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3200" b="1" i="0" u="none" normalizeH="0" baseline="0" dirty="0" smtClean="0">
                <a:ln w="17780" cmpd="sng">
                  <a:solidFill>
                    <a:srgbClr val="FFFFFF"/>
                  </a:solidFill>
                  <a:prstDash val="solid"/>
                  <a:miter lim="800000"/>
                </a:ln>
                <a:solidFill>
                  <a:srgbClr val="FFFF00"/>
                </a:solidFill>
                <a:effectLst>
                  <a:outerShdw blurRad="50800" algn="tl" rotWithShape="0">
                    <a:srgbClr val="000000"/>
                  </a:outerShdw>
                </a:effectLst>
                <a:latin typeface="Arial" pitchFamily="34" charset="0"/>
                <a:ea typeface="Calibri" pitchFamily="34" charset="0"/>
                <a:cs typeface="Times New Roman" pitchFamily="18" charset="0"/>
              </a:rPr>
              <a:t>2º</a:t>
            </a:r>
            <a:r>
              <a:rPr kumimoji="0" lang="es-ES" sz="3200" b="1" i="0" u="none" spc="50" normalizeH="0" baseline="0" dirty="0" smtClean="0">
                <a:ln w="12700" cmpd="sng">
                  <a:solidFill>
                    <a:schemeClr val="tx1"/>
                  </a:solidFill>
                  <a:prstDash val="solid"/>
                </a:ln>
                <a:solidFill>
                  <a:srgbClr val="FFFF00"/>
                </a:solidFill>
                <a:effectLst>
                  <a:glow rad="53100">
                    <a:schemeClr val="accent6">
                      <a:satMod val="180000"/>
                      <a:alpha val="30000"/>
                    </a:schemeClr>
                  </a:glow>
                </a:effectLst>
                <a:latin typeface="Arial" pitchFamily="34" charset="0"/>
                <a:ea typeface="Calibri" pitchFamily="34" charset="0"/>
                <a:cs typeface="Times New Roman" pitchFamily="18" charset="0"/>
              </a:rPr>
              <a:t> Leer atentamente cada apartado formulándote preguntas. </a:t>
            </a:r>
            <a:r>
              <a:rPr kumimoji="0" lang="es-ES" sz="32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Busca en el diccionario el vocabulario que desconozcas.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s-ES" sz="32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     </a:t>
            </a:r>
            <a:endParaRPr kumimoji="0" lang="es-ES" sz="28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3200" b="1" i="0" u="none" normalizeH="0" baseline="0" dirty="0" smtClean="0">
                <a:ln w="17780" cmpd="sng">
                  <a:solidFill>
                    <a:srgbClr val="FFFFFF"/>
                  </a:solidFill>
                  <a:prstDash val="solid"/>
                  <a:miter lim="800000"/>
                </a:ln>
                <a:solidFill>
                  <a:srgbClr val="FFFF00"/>
                </a:solidFill>
                <a:effectLst>
                  <a:outerShdw blurRad="50800" algn="tl" rotWithShape="0">
                    <a:srgbClr val="000000"/>
                  </a:outerShdw>
                </a:effectLst>
                <a:latin typeface="Arial" pitchFamily="34" charset="0"/>
                <a:ea typeface="Calibri" pitchFamily="34" charset="0"/>
                <a:cs typeface="Times New Roman" pitchFamily="18" charset="0"/>
              </a:rPr>
              <a:t>3º</a:t>
            </a:r>
            <a:r>
              <a:rPr kumimoji="0" lang="es-ES" sz="3200" b="1" i="0" u="none" spc="50" normalizeH="0" baseline="0" dirty="0" smtClean="0">
                <a:ln w="12700" cmpd="sng">
                  <a:solidFill>
                    <a:schemeClr val="tx1"/>
                  </a:solidFill>
                  <a:prstDash val="solid"/>
                </a:ln>
                <a:solidFill>
                  <a:srgbClr val="FFFF00"/>
                </a:solidFill>
                <a:effectLst>
                  <a:glow rad="53100">
                    <a:schemeClr val="accent6">
                      <a:satMod val="180000"/>
                      <a:alpha val="30000"/>
                    </a:schemeClr>
                  </a:glow>
                </a:effectLst>
                <a:latin typeface="Arial" pitchFamily="34" charset="0"/>
                <a:ea typeface="Calibri" pitchFamily="34" charset="0"/>
                <a:cs typeface="Times New Roman" pitchFamily="18" charset="0"/>
              </a:rPr>
              <a:t> Subrayar lo fundamental </a:t>
            </a:r>
            <a:r>
              <a:rPr kumimoji="0" lang="es-ES" sz="32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al terminar de leer cada apartado. Busca las ideas principales. Color rojo: ideas más importantes y el azul: lo secundario.         </a:t>
            </a:r>
            <a:endParaRPr kumimoji="0" lang="es-ES" sz="44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cs typeface="Arial" pitchFamily="34" charset="0"/>
            </a:endParaRPr>
          </a:p>
        </p:txBody>
      </p:sp>
      <p:pic>
        <p:nvPicPr>
          <p:cNvPr id="43012" name="Picture 4" descr="http://4.bp.blogspot.com/_7I_19nPpjaA/S3x35_AONNI/AAAAAAAAAJU/pdjnZwBJ-f0/s400/estudiando.png"/>
          <p:cNvPicPr>
            <a:picLocks noChangeAspect="1" noChangeArrowheads="1"/>
          </p:cNvPicPr>
          <p:nvPr/>
        </p:nvPicPr>
        <p:blipFill>
          <a:blip r:embed="rId2" cstate="email">
            <a:clrChange>
              <a:clrFrom>
                <a:srgbClr val="FEFEFE">
                  <a:alpha val="99608"/>
                </a:srgbClr>
              </a:clrFrom>
              <a:clrTo>
                <a:srgbClr val="FEFEFE">
                  <a:alpha val="0"/>
                </a:srgbClr>
              </a:clrTo>
            </a:clrChange>
          </a:blip>
          <a:srcRect/>
          <a:stretch>
            <a:fillRect/>
          </a:stretch>
        </p:blipFill>
        <p:spPr bwMode="auto">
          <a:xfrm>
            <a:off x="6948264" y="-99392"/>
            <a:ext cx="1872208" cy="1872208"/>
          </a:xfrm>
          <a:prstGeom prst="rect">
            <a:avLst/>
          </a:prstGeom>
          <a:noFill/>
        </p:spPr>
      </p:pic>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7169"/>
                                        </p:tgtEl>
                                        <p:attrNameLst>
                                          <p:attrName>style.visibility</p:attrName>
                                        </p:attrNameLst>
                                      </p:cBhvr>
                                      <p:to>
                                        <p:strVal val="visible"/>
                                      </p:to>
                                    </p:set>
                                    <p:animEffect transition="in" filter="fade">
                                      <p:cBhvr>
                                        <p:cTn id="7" dur="300"/>
                                        <p:tgtEl>
                                          <p:spTgt spid="7169"/>
                                        </p:tgtEl>
                                      </p:cBhvr>
                                    </p:animEffect>
                                    <p:anim calcmode="lin" valueType="num">
                                      <p:cBhvr>
                                        <p:cTn id="8" dur="1200" fill="hold"/>
                                        <p:tgtEl>
                                          <p:spTgt spid="7169"/>
                                        </p:tgtEl>
                                        <p:attrNameLst>
                                          <p:attrName>ppt_x</p:attrName>
                                        </p:attrNameLst>
                                      </p:cBhvr>
                                      <p:tavLst>
                                        <p:tav tm="0">
                                          <p:val>
                                            <p:strVal val="#ppt_x"/>
                                          </p:val>
                                        </p:tav>
                                        <p:tav tm="100000">
                                          <p:val>
                                            <p:strVal val="#ppt_x"/>
                                          </p:val>
                                        </p:tav>
                                      </p:tavLst>
                                    </p:anim>
                                    <p:anim calcmode="lin" valueType="num">
                                      <p:cBhvr>
                                        <p:cTn id="9" dur="1200" fill="hold"/>
                                        <p:tgtEl>
                                          <p:spTgt spid="7169"/>
                                        </p:tgtEl>
                                        <p:attrNameLst>
                                          <p:attrName>ppt_y</p:attrName>
                                        </p:attrNameLst>
                                      </p:cBhvr>
                                      <p:tavLst>
                                        <p:tav tm="0">
                                          <p:val>
                                            <p:strVal val="#ppt_y+0.31"/>
                                          </p:val>
                                        </p:tav>
                                        <p:tav tm="100000">
                                          <p:val>
                                            <p:strVal val="#ppt_y+0.31"/>
                                          </p:val>
                                        </p:tav>
                                      </p:tavLst>
                                    </p:anim>
                                    <p:anim calcmode="lin" valueType="num">
                                      <p:cBhvr>
                                        <p:cTn id="10" dur="1800" decel="50000" fill="hold">
                                          <p:stCondLst>
                                            <p:cond delay="1200"/>
                                          </p:stCondLst>
                                        </p:cTn>
                                        <p:tgtEl>
                                          <p:spTgt spid="7169"/>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1800" decel="50000" fill="hold">
                                          <p:stCondLst>
                                            <p:cond delay="1200"/>
                                          </p:stCondLst>
                                        </p:cTn>
                                        <p:tgtEl>
                                          <p:spTgt spid="7169"/>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1"/>
          <p:cNvSpPr>
            <a:spLocks noChangeArrowheads="1"/>
          </p:cNvSpPr>
          <p:nvPr/>
        </p:nvSpPr>
        <p:spPr bwMode="auto">
          <a:xfrm>
            <a:off x="1115616" y="218832"/>
            <a:ext cx="7006469" cy="357020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4400" b="1" i="0" u="sng" normalizeH="0" baseline="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Arial" pitchFamily="34" charset="0"/>
                <a:ea typeface="Calibri" pitchFamily="34" charset="0"/>
                <a:cs typeface="Times New Roman" pitchFamily="18" charset="0"/>
              </a:rPr>
              <a:t>0. INTRODUCCIÓN</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4400" b="1" i="0" u="sng" normalizeH="0" baseline="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Arial" pitchFamily="34"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ES" b="1" i="0" u="sng" normalizeH="0" baseline="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Arial" pitchFamily="34" charset="0"/>
              <a:ea typeface="Calibri" pitchFamily="34" charset="0"/>
              <a:cs typeface="Times New Roman" pitchFamily="18" charset="0"/>
            </a:endParaRPr>
          </a:p>
          <a:p>
            <a:pPr algn="ctr" fontAlgn="base">
              <a:spcBef>
                <a:spcPct val="0"/>
              </a:spcBef>
              <a:spcAft>
                <a:spcPct val="0"/>
              </a:spcAft>
            </a:pPr>
            <a:r>
              <a:rPr lang="es-ES" sz="60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¿POR QUÉ ESTUDIO?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6000" b="1" i="0" u="none" normalizeH="0" baseline="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Arial" pitchFamily="34" charset="0"/>
            </a:endParaRPr>
          </a:p>
        </p:txBody>
      </p:sp>
      <p:pic>
        <p:nvPicPr>
          <p:cNvPr id="65540" name="Picture 4" descr="http://2.bp.blogspot.com/_n49stDjrEzk/SZnSn8NrY4I/AAAAAAAAAAk/LZv5P7bOa1I/s320/ni%C3%B1o+con+pregunta.jpeg"/>
          <p:cNvPicPr>
            <a:picLocks noChangeAspect="1" noChangeArrowheads="1"/>
          </p:cNvPicPr>
          <p:nvPr/>
        </p:nvPicPr>
        <p:blipFill>
          <a:blip r:embed="rId2" cstate="email"/>
          <a:srcRect/>
          <a:stretch>
            <a:fillRect/>
          </a:stretch>
        </p:blipFill>
        <p:spPr bwMode="auto">
          <a:xfrm>
            <a:off x="3131840" y="2708920"/>
            <a:ext cx="3101146" cy="4104456"/>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4273"/>
                                        </p:tgtEl>
                                        <p:attrNameLst>
                                          <p:attrName>style.visibility</p:attrName>
                                        </p:attrNameLst>
                                      </p:cBhvr>
                                      <p:to>
                                        <p:strVal val="visible"/>
                                      </p:to>
                                    </p:set>
                                    <p:animEffect transition="in" filter="blinds(horizontal)">
                                      <p:cBhvr>
                                        <p:cTn id="7" dur="3000"/>
                                        <p:tgtEl>
                                          <p:spTgt spid="542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ChangeArrowheads="1"/>
          </p:cNvSpPr>
          <p:nvPr/>
        </p:nvSpPr>
        <p:spPr bwMode="auto">
          <a:xfrm>
            <a:off x="323528" y="758309"/>
            <a:ext cx="8460432"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2800" b="1" i="0" u="none" normalizeH="0" baseline="0" dirty="0" smtClean="0">
                <a:ln w="17780" cmpd="sng">
                  <a:solidFill>
                    <a:srgbClr val="FFFFFF"/>
                  </a:solidFill>
                  <a:prstDash val="solid"/>
                  <a:miter lim="800000"/>
                </a:ln>
                <a:solidFill>
                  <a:srgbClr val="FFFF00"/>
                </a:solidFill>
                <a:effectLst>
                  <a:outerShdw blurRad="50800" algn="tl" rotWithShape="0">
                    <a:srgbClr val="000000"/>
                  </a:outerShdw>
                </a:effectLst>
                <a:latin typeface="Arial" pitchFamily="34" charset="0"/>
                <a:ea typeface="Calibri" pitchFamily="34" charset="0"/>
                <a:cs typeface="Arial" pitchFamily="34" charset="0"/>
              </a:rPr>
              <a:t>4º</a:t>
            </a:r>
            <a:r>
              <a:rPr kumimoji="0" lang="es-ES" sz="2800" b="1" i="0" u="none" spc="50" normalizeH="0" baseline="0" dirty="0" smtClean="0">
                <a:ln w="12700" cmpd="sng">
                  <a:solidFill>
                    <a:schemeClr val="tx1"/>
                  </a:solidFill>
                  <a:prstDash val="solid"/>
                </a:ln>
                <a:solidFill>
                  <a:srgbClr val="FFFF00"/>
                </a:solidFill>
                <a:effectLst>
                  <a:glow rad="53100">
                    <a:schemeClr val="accent6">
                      <a:satMod val="180000"/>
                      <a:alpha val="30000"/>
                    </a:schemeClr>
                  </a:glow>
                </a:effectLst>
                <a:latin typeface="Arial" pitchFamily="34" charset="0"/>
                <a:ea typeface="Calibri" pitchFamily="34" charset="0"/>
                <a:cs typeface="Arial" pitchFamily="34" charset="0"/>
              </a:rPr>
              <a:t> Esquema de lo subrayado.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s-ES" sz="28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Arial" pitchFamily="34" charset="0"/>
              </a:rPr>
              <a:t>Guion y síntesis de lo más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s-ES" sz="28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Arial" pitchFamily="34" charset="0"/>
              </a:rPr>
              <a:t>importante. Una simple ojeada </a:t>
            </a:r>
            <a:r>
              <a:rPr lang="es-ES" sz="2800" b="1" spc="5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Arial" pitchFamily="34" charset="0"/>
              </a:rPr>
              <a:t>será</a:t>
            </a:r>
            <a:r>
              <a:rPr kumimoji="0" lang="es-ES" sz="28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Arial" pitchFamily="34" charset="0"/>
              </a:rPr>
              <a:t> suficiente para tener una idea general de la pregunta.   </a:t>
            </a:r>
          </a:p>
          <a:p>
            <a:pPr algn="just" fontAlgn="base">
              <a:spcBef>
                <a:spcPct val="0"/>
              </a:spcBef>
              <a:spcAft>
                <a:spcPct val="0"/>
              </a:spcAft>
            </a:pPr>
            <a:endParaRPr lang="es-ES" sz="2800" b="1" spc="5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cs typeface="Arial" pitchFamily="34" charset="0"/>
            </a:endParaRPr>
          </a:p>
          <a:p>
            <a:pPr algn="just" fontAlgn="base">
              <a:spcBef>
                <a:spcPct val="0"/>
              </a:spcBef>
              <a:spcAft>
                <a:spcPct val="0"/>
              </a:spcAft>
            </a:pPr>
            <a:r>
              <a:rPr lang="es-ES" sz="2800" b="1" dirty="0" smtClean="0">
                <a:ln w="17780" cmpd="sng">
                  <a:solidFill>
                    <a:srgbClr val="FFFFFF"/>
                  </a:solidFill>
                  <a:prstDash val="solid"/>
                  <a:miter lim="800000"/>
                </a:ln>
                <a:solidFill>
                  <a:srgbClr val="FFFF00"/>
                </a:solidFill>
                <a:effectLst>
                  <a:outerShdw blurRad="50800" algn="tl" rotWithShape="0">
                    <a:srgbClr val="000000"/>
                  </a:outerShdw>
                </a:effectLst>
                <a:latin typeface="Arial" pitchFamily="34" charset="0"/>
                <a:cs typeface="Arial" pitchFamily="34" charset="0"/>
              </a:rPr>
              <a:t>5º</a:t>
            </a:r>
            <a:r>
              <a:rPr lang="es-ES" sz="2800" b="1" spc="50" dirty="0" smtClean="0">
                <a:ln w="12700" cmpd="sng">
                  <a:solidFill>
                    <a:schemeClr val="tx1"/>
                  </a:solidFill>
                  <a:prstDash val="solid"/>
                </a:ln>
                <a:solidFill>
                  <a:srgbClr val="FFFF00"/>
                </a:solidFill>
                <a:effectLst>
                  <a:glow rad="53100">
                    <a:schemeClr val="accent6">
                      <a:satMod val="180000"/>
                      <a:alpha val="30000"/>
                    </a:schemeClr>
                  </a:glow>
                </a:effectLst>
                <a:latin typeface="Arial" pitchFamily="34" charset="0"/>
                <a:cs typeface="Arial" pitchFamily="34" charset="0"/>
              </a:rPr>
              <a:t> Resumen del esquema </a:t>
            </a:r>
            <a:r>
              <a:rPr lang="es-ES" sz="2800" b="1" spc="5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cs typeface="Arial" pitchFamily="34" charset="0"/>
              </a:rPr>
              <a:t>a nuestro modo y utilizando un lenguaje como si lo tuviésemos que exponer en un futuro examen. Deberá contener reglas nemotécnicas de relación, asociación, gráficos… para facilitar su memorización.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28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cs typeface="Arial" pitchFamily="34" charset="0"/>
            </a:endParaRPr>
          </a:p>
        </p:txBody>
      </p:sp>
      <p:pic>
        <p:nvPicPr>
          <p:cNvPr id="41986" name="Picture 2" descr="http://jonathansecanella.files.wordpress.com/2010/08/tecnicas-de-estudio-vi.gif"/>
          <p:cNvPicPr>
            <a:picLocks noChangeAspect="1" noChangeArrowheads="1"/>
          </p:cNvPicPr>
          <p:nvPr/>
        </p:nvPicPr>
        <p:blipFill>
          <a:blip r:embed="rId2" cstate="email">
            <a:clrChange>
              <a:clrFrom>
                <a:srgbClr val="FFFFFF"/>
              </a:clrFrom>
              <a:clrTo>
                <a:srgbClr val="FFFFFF">
                  <a:alpha val="0"/>
                </a:srgbClr>
              </a:clrTo>
            </a:clrChange>
          </a:blip>
          <a:srcRect/>
          <a:stretch>
            <a:fillRect/>
          </a:stretch>
        </p:blipFill>
        <p:spPr bwMode="auto">
          <a:xfrm>
            <a:off x="6390121" y="104577"/>
            <a:ext cx="2286335" cy="1524223"/>
          </a:xfrm>
          <a:prstGeom prst="rect">
            <a:avLst/>
          </a:prstGeom>
          <a:noFill/>
        </p:spPr>
      </p:pic>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6145"/>
                                        </p:tgtEl>
                                        <p:attrNameLst>
                                          <p:attrName>style.visibility</p:attrName>
                                        </p:attrNameLst>
                                      </p:cBhvr>
                                      <p:to>
                                        <p:strVal val="visible"/>
                                      </p:to>
                                    </p:set>
                                    <p:anim calcmode="lin" valueType="num">
                                      <p:cBhvr>
                                        <p:cTn id="7" dur="3000" fill="hold"/>
                                        <p:tgtEl>
                                          <p:spTgt spid="6145"/>
                                        </p:tgtEl>
                                        <p:attrNameLst>
                                          <p:attrName>ppt_w</p:attrName>
                                        </p:attrNameLst>
                                      </p:cBhvr>
                                      <p:tavLst>
                                        <p:tav tm="0">
                                          <p:val>
                                            <p:strVal val="#ppt_w*0.05"/>
                                          </p:val>
                                        </p:tav>
                                        <p:tav tm="100000">
                                          <p:val>
                                            <p:strVal val="#ppt_w"/>
                                          </p:val>
                                        </p:tav>
                                      </p:tavLst>
                                    </p:anim>
                                    <p:anim calcmode="lin" valueType="num">
                                      <p:cBhvr>
                                        <p:cTn id="8" dur="3000" fill="hold"/>
                                        <p:tgtEl>
                                          <p:spTgt spid="6145"/>
                                        </p:tgtEl>
                                        <p:attrNameLst>
                                          <p:attrName>ppt_h</p:attrName>
                                        </p:attrNameLst>
                                      </p:cBhvr>
                                      <p:tavLst>
                                        <p:tav tm="0">
                                          <p:val>
                                            <p:strVal val="#ppt_h"/>
                                          </p:val>
                                        </p:tav>
                                        <p:tav tm="100000">
                                          <p:val>
                                            <p:strVal val="#ppt_h"/>
                                          </p:val>
                                        </p:tav>
                                      </p:tavLst>
                                    </p:anim>
                                    <p:anim calcmode="lin" valueType="num">
                                      <p:cBhvr>
                                        <p:cTn id="9" dur="3000" fill="hold"/>
                                        <p:tgtEl>
                                          <p:spTgt spid="6145"/>
                                        </p:tgtEl>
                                        <p:attrNameLst>
                                          <p:attrName>ppt_x</p:attrName>
                                        </p:attrNameLst>
                                      </p:cBhvr>
                                      <p:tavLst>
                                        <p:tav tm="0">
                                          <p:val>
                                            <p:strVal val="#ppt_x-.2"/>
                                          </p:val>
                                        </p:tav>
                                        <p:tav tm="100000">
                                          <p:val>
                                            <p:strVal val="#ppt_x"/>
                                          </p:val>
                                        </p:tav>
                                      </p:tavLst>
                                    </p:anim>
                                    <p:anim calcmode="lin" valueType="num">
                                      <p:cBhvr>
                                        <p:cTn id="10" dur="3000" fill="hold"/>
                                        <p:tgtEl>
                                          <p:spTgt spid="6145"/>
                                        </p:tgtEl>
                                        <p:attrNameLst>
                                          <p:attrName>ppt_y</p:attrName>
                                        </p:attrNameLst>
                                      </p:cBhvr>
                                      <p:tavLst>
                                        <p:tav tm="0">
                                          <p:val>
                                            <p:strVal val="#ppt_y"/>
                                          </p:val>
                                        </p:tav>
                                        <p:tav tm="100000">
                                          <p:val>
                                            <p:strVal val="#ppt_y"/>
                                          </p:val>
                                        </p:tav>
                                      </p:tavLst>
                                    </p:anim>
                                    <p:animEffect transition="in" filter="fade">
                                      <p:cBhvr>
                                        <p:cTn id="11" dur="30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144016" y="764704"/>
            <a:ext cx="8820472"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3200" b="1" i="0" u="none" strike="noStrike" normalizeH="0" baseline="0" dirty="0" smtClean="0">
                <a:ln w="17780" cmpd="sng">
                  <a:solidFill>
                    <a:srgbClr val="FFFFFF"/>
                  </a:solidFill>
                  <a:prstDash val="solid"/>
                  <a:miter lim="800000"/>
                </a:ln>
                <a:solidFill>
                  <a:srgbClr val="FFFF00"/>
                </a:solidFill>
                <a:effectLst>
                  <a:outerShdw blurRad="50800" algn="tl" rotWithShape="0">
                    <a:srgbClr val="000000"/>
                  </a:outerShdw>
                </a:effectLst>
                <a:latin typeface="Arial" pitchFamily="34" charset="0"/>
                <a:ea typeface="Calibri" pitchFamily="34" charset="0"/>
                <a:cs typeface="Times New Roman" pitchFamily="18" charset="0"/>
              </a:rPr>
              <a:t>6º </a:t>
            </a:r>
            <a:r>
              <a:rPr kumimoji="0" lang="es-ES" sz="3200" b="1" i="0" u="none" strike="noStrike" spc="50" normalizeH="0" baseline="0" dirty="0" smtClean="0">
                <a:ln w="12700" cmpd="sng">
                  <a:solidFill>
                    <a:schemeClr val="tx1"/>
                  </a:solidFill>
                  <a:prstDash val="solid"/>
                </a:ln>
                <a:solidFill>
                  <a:srgbClr val="FFFF00"/>
                </a:solidFill>
                <a:effectLst>
                  <a:glow rad="53100">
                    <a:schemeClr val="accent6">
                      <a:satMod val="180000"/>
                      <a:alpha val="30000"/>
                    </a:schemeClr>
                  </a:glow>
                </a:effectLst>
                <a:latin typeface="Arial" pitchFamily="34" charset="0"/>
                <a:ea typeface="Calibri" pitchFamily="34" charset="0"/>
                <a:cs typeface="Times New Roman" pitchFamily="18" charset="0"/>
              </a:rPr>
              <a:t>Exponer en voz alta el resumen hasta  memorizarlo</a:t>
            </a:r>
            <a:r>
              <a:rPr kumimoji="0" lang="es-ES" sz="3200" b="1" i="0" u="none" strike="noStrik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 Conviene expresarlo por escrito como si fuese un examen.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s-ES" sz="3200" b="1" i="0" u="none" strike="noStrik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 </a:t>
            </a:r>
            <a:endParaRPr kumimoji="0" lang="es-ES" sz="2800" b="1" i="0" u="none" strike="noStrike" spc="50" normalizeH="0" baseline="0" dirty="0" smtClean="0">
              <a:ln w="12700" cmpd="sng">
                <a:solidFill>
                  <a:schemeClr val="tx1"/>
                </a:solidFill>
                <a:prstDash val="solid"/>
              </a:ln>
              <a:solidFill>
                <a:srgbClr val="FFFF00"/>
              </a:solidFill>
              <a:effectLst>
                <a:glow rad="53100">
                  <a:schemeClr val="accent6">
                    <a:satMod val="180000"/>
                    <a:alpha val="30000"/>
                  </a:schemeClr>
                </a:glow>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3200" b="1" i="0" u="none" strike="noStrike" normalizeH="0" baseline="0" dirty="0" smtClean="0">
                <a:ln w="17780" cmpd="sng">
                  <a:solidFill>
                    <a:srgbClr val="FFFFFF"/>
                  </a:solidFill>
                  <a:prstDash val="solid"/>
                  <a:miter lim="800000"/>
                </a:ln>
                <a:solidFill>
                  <a:srgbClr val="FFFF00"/>
                </a:solidFill>
                <a:effectLst>
                  <a:outerShdw blurRad="50800" algn="tl" rotWithShape="0">
                    <a:srgbClr val="000000"/>
                  </a:outerShdw>
                </a:effectLst>
                <a:latin typeface="Arial" pitchFamily="34" charset="0"/>
                <a:ea typeface="Calibri" pitchFamily="34" charset="0"/>
                <a:cs typeface="Times New Roman" pitchFamily="18" charset="0"/>
              </a:rPr>
              <a:t>7º </a:t>
            </a:r>
            <a:r>
              <a:rPr kumimoji="0" lang="es-ES" sz="3200" b="1" i="0" u="none" strike="noStrike" spc="50" normalizeH="0" baseline="0" dirty="0" smtClean="0">
                <a:ln w="12700" cmpd="sng">
                  <a:solidFill>
                    <a:schemeClr val="tx1"/>
                  </a:solidFill>
                  <a:prstDash val="solid"/>
                </a:ln>
                <a:solidFill>
                  <a:srgbClr val="FFFF00"/>
                </a:solidFill>
                <a:effectLst>
                  <a:glow rad="53100">
                    <a:schemeClr val="accent6">
                      <a:satMod val="180000"/>
                      <a:alpha val="30000"/>
                    </a:schemeClr>
                  </a:glow>
                </a:effectLst>
                <a:latin typeface="Arial" pitchFamily="34" charset="0"/>
                <a:ea typeface="Calibri" pitchFamily="34" charset="0"/>
                <a:cs typeface="Times New Roman" pitchFamily="18" charset="0"/>
              </a:rPr>
              <a:t>Repasar periódicamente los resúmenes </a:t>
            </a:r>
            <a:r>
              <a:rPr kumimoji="0" lang="es-ES" sz="3200" b="1" i="0" u="none" strike="noStrik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para lograr que no se olviden. Después de cada repaso conviene una lectura del texto subrayado. </a:t>
            </a:r>
            <a:endParaRPr kumimoji="0" lang="es-ES" sz="4400" b="1" i="0" u="none" strike="noStrik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cs typeface="Arial" pitchFamily="34" charset="0"/>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1"/>
                                        </p:tgtEl>
                                        <p:attrNameLst>
                                          <p:attrName>style.visibility</p:attrName>
                                        </p:attrNameLst>
                                      </p:cBhvr>
                                      <p:to>
                                        <p:strVal val="visible"/>
                                      </p:to>
                                    </p:set>
                                    <p:animEffect transition="in" filter="wipe(left)">
                                      <p:cBhvr>
                                        <p:cTn id="7" dur="3000"/>
                                        <p:tgtEl>
                                          <p:spTgt spid="51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2" descr="http://4.bp.blogspot.com/_hPdkjhTJ1wk/S1Y8I8As5MI/AAAAAAAAAXk/zIgAboA3xWQ/s320/LOGO+LECTURA.jpg"/>
          <p:cNvPicPr>
            <a:picLocks noChangeAspect="1" noChangeArrowheads="1"/>
          </p:cNvPicPr>
          <p:nvPr/>
        </p:nvPicPr>
        <p:blipFill>
          <a:blip r:embed="rId2" cstate="email"/>
          <a:srcRect/>
          <a:stretch>
            <a:fillRect/>
          </a:stretch>
        </p:blipFill>
        <p:spPr bwMode="auto">
          <a:xfrm>
            <a:off x="7524328" y="188640"/>
            <a:ext cx="1272981" cy="1621309"/>
          </a:xfrm>
          <a:prstGeom prst="rect">
            <a:avLst/>
          </a:prstGeom>
          <a:noFill/>
        </p:spPr>
      </p:pic>
      <p:sp>
        <p:nvSpPr>
          <p:cNvPr id="4097" name="Rectangle 1"/>
          <p:cNvSpPr>
            <a:spLocks noChangeArrowheads="1"/>
          </p:cNvSpPr>
          <p:nvPr/>
        </p:nvSpPr>
        <p:spPr bwMode="auto">
          <a:xfrm>
            <a:off x="144016" y="404664"/>
            <a:ext cx="8820472" cy="54476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3200" b="1" i="0" u="sng" normalizeH="0" baseline="0" dirty="0" smtClean="0">
                <a:ln w="17780" cmpd="sng">
                  <a:solidFill>
                    <a:srgbClr val="FFFFFF"/>
                  </a:solidFill>
                  <a:prstDash val="solid"/>
                  <a:miter lim="800000"/>
                </a:ln>
                <a:solidFill>
                  <a:srgbClr val="C00000"/>
                </a:solidFill>
                <a:effectLst>
                  <a:outerShdw blurRad="50800" algn="tl" rotWithShape="0">
                    <a:srgbClr val="000000"/>
                  </a:outerShdw>
                </a:effectLst>
                <a:latin typeface="Arial" pitchFamily="34" charset="0"/>
                <a:ea typeface="Calibri" pitchFamily="34" charset="0"/>
                <a:cs typeface="Times New Roman" pitchFamily="18" charset="0"/>
              </a:rPr>
              <a:t> PASO 1º: LEER TODA LA LECCIÓN</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s-ES" sz="3200" b="1" i="0" u="sng" normalizeH="0" baseline="0" dirty="0" smtClean="0">
                <a:ln w="17780" cmpd="sng">
                  <a:solidFill>
                    <a:srgbClr val="FFFFFF"/>
                  </a:solidFill>
                  <a:prstDash val="solid"/>
                  <a:miter lim="800000"/>
                </a:ln>
                <a:solidFill>
                  <a:srgbClr val="C00000"/>
                </a:solidFill>
                <a:effectLst>
                  <a:outerShdw blurRad="50800" algn="tl" rotWithShape="0">
                    <a:srgbClr val="000000"/>
                  </a:outerShdw>
                </a:effectLst>
                <a:latin typeface="Arial" pitchFamily="34" charset="0"/>
                <a:ea typeface="Calibri" pitchFamily="34" charset="0"/>
                <a:cs typeface="Times New Roman" pitchFamily="18" charset="0"/>
              </a:rPr>
              <a:t>CON RAPIDEZ</a:t>
            </a:r>
            <a:r>
              <a:rPr kumimoji="0" lang="es-ES_tradnl" sz="3200" b="1" i="0" u="none" normalizeH="0" baseline="0" dirty="0" smtClean="0">
                <a:ln w="17780" cmpd="sng">
                  <a:solidFill>
                    <a:srgbClr val="FFFFFF"/>
                  </a:solidFill>
                  <a:prstDash val="solid"/>
                  <a:miter lim="800000"/>
                </a:ln>
                <a:solidFill>
                  <a:srgbClr val="C00000"/>
                </a:solidFill>
                <a:effectLst>
                  <a:outerShdw blurRad="50800" algn="tl" rotWithShape="0">
                    <a:srgbClr val="000000"/>
                  </a:outerShdw>
                </a:effectLst>
                <a:latin typeface="Arial" pitchFamily="34" charset="0"/>
                <a:ea typeface="Calibri" pitchFamily="34" charset="0"/>
                <a:cs typeface="Times New Roman" pitchFamily="18" charset="0"/>
              </a:rPr>
              <a:t>.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2800" b="1" i="0" u="none" normalizeH="0" baseline="0" dirty="0" smtClean="0">
              <a:ln w="17780" cmpd="sng">
                <a:solidFill>
                  <a:srgbClr val="FFFFFF"/>
                </a:solidFill>
                <a:prstDash val="solid"/>
                <a:miter lim="800000"/>
              </a:ln>
              <a:solidFill>
                <a:srgbClr val="C00000"/>
              </a:solidFill>
              <a:effectLst>
                <a:outerShdw blurRad="50800" algn="tl" rotWithShape="0">
                  <a:srgbClr val="000000"/>
                </a:outerShdw>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_tradnl" sz="32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Lo primero que se hace es </a:t>
            </a:r>
            <a:r>
              <a:rPr kumimoji="0" lang="es-ES_tradnl" sz="3200" b="1" i="0" u="none" spc="50" normalizeH="0" baseline="0" dirty="0" smtClean="0">
                <a:ln w="12700" cmpd="sng">
                  <a:solidFill>
                    <a:schemeClr val="tx1"/>
                  </a:solidFill>
                  <a:prstDash val="solid"/>
                </a:ln>
                <a:solidFill>
                  <a:srgbClr val="FFFF00"/>
                </a:solidFill>
                <a:effectLst>
                  <a:glow rad="53100">
                    <a:schemeClr val="accent6">
                      <a:satMod val="180000"/>
                      <a:alpha val="30000"/>
                    </a:schemeClr>
                  </a:glow>
                </a:effectLst>
                <a:latin typeface="Arial" pitchFamily="34" charset="0"/>
                <a:ea typeface="Calibri" pitchFamily="34" charset="0"/>
                <a:cs typeface="Times New Roman" pitchFamily="18" charset="0"/>
              </a:rPr>
              <a:t>mirar el título </a:t>
            </a:r>
            <a:r>
              <a:rPr kumimoji="0" lang="es-ES_tradnl" sz="32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del tema </a:t>
            </a:r>
            <a:r>
              <a:rPr kumimoji="0" lang="es-ES_tradnl" sz="3200" b="1" i="0" u="none" spc="50" normalizeH="0" baseline="0" dirty="0" smtClean="0">
                <a:ln w="12700" cmpd="sng">
                  <a:solidFill>
                    <a:schemeClr val="tx1"/>
                  </a:solidFill>
                  <a:prstDash val="solid"/>
                </a:ln>
                <a:solidFill>
                  <a:srgbClr val="FFFF00"/>
                </a:solidFill>
                <a:effectLst>
                  <a:glow rad="53100">
                    <a:schemeClr val="accent6">
                      <a:satMod val="180000"/>
                      <a:alpha val="30000"/>
                    </a:schemeClr>
                  </a:glow>
                </a:effectLst>
                <a:latin typeface="Arial" pitchFamily="34" charset="0"/>
                <a:ea typeface="Calibri" pitchFamily="34" charset="0"/>
                <a:cs typeface="Times New Roman" pitchFamily="18" charset="0"/>
              </a:rPr>
              <a:t>y el nombre de los diferentes apartados </a:t>
            </a:r>
            <a:r>
              <a:rPr kumimoji="0" lang="es-ES_tradnl" sz="32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que lo componen.</a:t>
            </a:r>
          </a:p>
          <a:p>
            <a:pPr marL="0" marR="0" lvl="0" indent="0" algn="just" defTabSz="914400" rtl="0" eaLnBrk="0" fontAlgn="base" latinLnBrk="0" hangingPunct="0">
              <a:lnSpc>
                <a:spcPct val="100000"/>
              </a:lnSpc>
              <a:spcBef>
                <a:spcPct val="0"/>
              </a:spcBef>
              <a:spcAft>
                <a:spcPct val="0"/>
              </a:spcAft>
              <a:buClrTx/>
              <a:buSzTx/>
              <a:buFontTx/>
              <a:buNone/>
              <a:tabLst/>
            </a:pPr>
            <a:endParaRPr lang="es-ES_tradnl" sz="3200" b="1" spc="5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_tradnl" sz="32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También puedes fijarte en los </a:t>
            </a:r>
            <a:r>
              <a:rPr kumimoji="0" lang="es-ES_tradnl" sz="3200" b="1" i="0" u="none" spc="50" normalizeH="0" baseline="0" dirty="0" smtClean="0">
                <a:ln w="12700" cmpd="sng">
                  <a:solidFill>
                    <a:schemeClr val="tx1"/>
                  </a:solidFill>
                  <a:prstDash val="solid"/>
                </a:ln>
                <a:solidFill>
                  <a:srgbClr val="FFFF00"/>
                </a:solidFill>
                <a:effectLst>
                  <a:glow rad="53100">
                    <a:schemeClr val="accent6">
                      <a:satMod val="180000"/>
                      <a:alpha val="30000"/>
                    </a:schemeClr>
                  </a:glow>
                </a:effectLst>
                <a:latin typeface="Arial" pitchFamily="34" charset="0"/>
                <a:ea typeface="Calibri" pitchFamily="34" charset="0"/>
                <a:cs typeface="Times New Roman" pitchFamily="18" charset="0"/>
              </a:rPr>
              <a:t>dibujos, imágenes o gráficos</a:t>
            </a:r>
            <a:r>
              <a:rPr kumimoji="0" lang="es-ES_tradnl" sz="32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 si aparecen, así como a los párrafos que aparecen </a:t>
            </a:r>
            <a:r>
              <a:rPr kumimoji="0" lang="es-ES_tradnl" sz="3200" b="1" i="0" u="none" spc="50" normalizeH="0" baseline="0" dirty="0" smtClean="0">
                <a:ln w="12700" cmpd="sng">
                  <a:solidFill>
                    <a:schemeClr val="tx1"/>
                  </a:solidFill>
                  <a:prstDash val="solid"/>
                </a:ln>
                <a:solidFill>
                  <a:srgbClr val="FFFF00"/>
                </a:solidFill>
                <a:effectLst>
                  <a:glow rad="53100">
                    <a:schemeClr val="accent6">
                      <a:satMod val="180000"/>
                      <a:alpha val="30000"/>
                    </a:schemeClr>
                  </a:glow>
                </a:effectLst>
                <a:latin typeface="Arial" pitchFamily="34" charset="0"/>
                <a:ea typeface="Calibri" pitchFamily="34" charset="0"/>
                <a:cs typeface="Times New Roman" pitchFamily="18" charset="0"/>
              </a:rPr>
              <a:t>destacados. </a:t>
            </a:r>
            <a:r>
              <a:rPr lang="es-ES_tradnl" sz="3200" b="1" spc="5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P</a:t>
            </a:r>
            <a:r>
              <a:rPr kumimoji="0" lang="es-ES_tradnl" sz="32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lanificar la lectura intensiva del texto. </a:t>
            </a:r>
            <a:endParaRPr kumimoji="0" lang="es-ES_tradnl" sz="44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cs typeface="Arial" pitchFamily="34" charset="0"/>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4097"/>
                                        </p:tgtEl>
                                        <p:attrNameLst>
                                          <p:attrName>style.visibility</p:attrName>
                                        </p:attrNameLst>
                                      </p:cBhvr>
                                      <p:to>
                                        <p:strVal val="visible"/>
                                      </p:to>
                                    </p:set>
                                    <p:animEffect transition="in" filter="wipe(right)">
                                      <p:cBhvr>
                                        <p:cTn id="7" dur="3000"/>
                                        <p:tgtEl>
                                          <p:spTgt spid="40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179512" y="332656"/>
            <a:ext cx="8748464"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_tradnl" sz="2400" b="1" i="0" u="none" spc="50" normalizeH="0" baseline="0" dirty="0" smtClean="0">
                <a:ln w="12700" cmpd="sng">
                  <a:solidFill>
                    <a:schemeClr val="tx1"/>
                  </a:solidFill>
                  <a:prstDash val="solid"/>
                </a:ln>
                <a:solidFill>
                  <a:schemeClr val="accent6">
                    <a:lumMod val="75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Una estrategia </a:t>
            </a:r>
            <a:r>
              <a:rPr kumimoji="0" lang="es-ES_tradnl" sz="24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lectora fundamental para realizar esta lectura es la  </a:t>
            </a:r>
            <a:r>
              <a:rPr kumimoji="0" lang="es-ES_tradnl" sz="2400" b="1" i="0" u="none" spc="50" normalizeH="0" baseline="0" dirty="0" smtClean="0">
                <a:ln w="12700" cmpd="sng">
                  <a:solidFill>
                    <a:schemeClr val="tx1"/>
                  </a:solidFill>
                  <a:prstDash val="solid"/>
                </a:ln>
                <a:solidFill>
                  <a:schemeClr val="accent6">
                    <a:lumMod val="75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PREVISIÓN</a:t>
            </a:r>
            <a:r>
              <a:rPr kumimoji="0" lang="es-ES_tradnl" sz="24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 (formular hipótesis y predicciones).</a:t>
            </a:r>
          </a:p>
          <a:p>
            <a:pPr marL="0" marR="0" lvl="0" indent="0" algn="just" defTabSz="914400" rtl="0" eaLnBrk="1" fontAlgn="base" latinLnBrk="0" hangingPunct="1">
              <a:lnSpc>
                <a:spcPct val="100000"/>
              </a:lnSpc>
              <a:spcBef>
                <a:spcPct val="0"/>
              </a:spcBef>
              <a:spcAft>
                <a:spcPct val="0"/>
              </a:spcAft>
              <a:buClrTx/>
              <a:buSzTx/>
              <a:buFontTx/>
              <a:buNone/>
              <a:tabLst/>
            </a:pPr>
            <a:endParaRPr lang="es-ES_tradnl" sz="2400" b="1" spc="5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s-ES_tradnl" sz="24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 Ayuda a establecer un propósito para la lectura. Motiva a la lectura del texto. Sólo con ver el título puedes  relacionar lo que ya conoces con el texto.  </a:t>
            </a:r>
          </a:p>
          <a:p>
            <a:pPr marL="0" marR="0" lvl="0" indent="0" algn="just" defTabSz="914400" rtl="0" eaLnBrk="1" fontAlgn="base" latinLnBrk="0" hangingPunct="1">
              <a:lnSpc>
                <a:spcPct val="100000"/>
              </a:lnSpc>
              <a:spcBef>
                <a:spcPct val="0"/>
              </a:spcBef>
              <a:spcAft>
                <a:spcPct val="0"/>
              </a:spcAft>
              <a:buClrTx/>
              <a:buSzTx/>
              <a:buFontTx/>
              <a:buNone/>
              <a:tabLst/>
            </a:pPr>
            <a:endParaRPr lang="es-ES_tradnl" sz="2400" b="1" spc="5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s-ES_tradnl" sz="24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Cuando nos proponemos leer un texto, los elementos textuales (del texto) y los contextuales (del lector) activan nuestros esquemas de conocimiento. Formulamos hipótesis y hacemos predicciones sobre el texto (¿Cómo será?; ¿Cómo continuará?; ¿Cuál será el final?) Las respuestas a estas preguntas las encontramos a medida que vamos leyendo. </a:t>
            </a:r>
            <a:endParaRPr kumimoji="0" lang="es-ES_tradnl" sz="36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cs typeface="Arial" pitchFamily="34" charset="0"/>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073"/>
                                        </p:tgtEl>
                                        <p:attrNameLst>
                                          <p:attrName>style.visibility</p:attrName>
                                        </p:attrNameLst>
                                      </p:cBhvr>
                                      <p:to>
                                        <p:strVal val="visible"/>
                                      </p:to>
                                    </p:set>
                                    <p:animEffect transition="in" filter="wipe(up)">
                                      <p:cBhvr>
                                        <p:cTn id="7" dur="3000"/>
                                        <p:tgtEl>
                                          <p:spTgt spid="30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251520" y="242645"/>
            <a:ext cx="8676456"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342900" algn="l"/>
              </a:tabLst>
            </a:pPr>
            <a:r>
              <a:rPr kumimoji="0" lang="es-ES" sz="2800" b="1" i="0" u="sng" normalizeH="0" baseline="0" dirty="0" smtClean="0">
                <a:ln w="17780" cmpd="sng">
                  <a:solidFill>
                    <a:srgbClr val="FFFFFF"/>
                  </a:solidFill>
                  <a:prstDash val="solid"/>
                  <a:miter lim="800000"/>
                </a:ln>
                <a:solidFill>
                  <a:srgbClr val="C00000"/>
                </a:solidFill>
                <a:effectLst>
                  <a:outerShdw blurRad="50800" algn="tl" rotWithShape="0">
                    <a:srgbClr val="000000"/>
                  </a:outerShdw>
                </a:effectLst>
                <a:latin typeface="Arial" pitchFamily="34" charset="0"/>
                <a:ea typeface="Calibri" pitchFamily="34" charset="0"/>
                <a:cs typeface="Times New Roman" pitchFamily="18" charset="0"/>
              </a:rPr>
              <a:t>PASO 2º: LEER ATENTAMENTE CADA APARTADO. </a:t>
            </a:r>
            <a:endParaRPr kumimoji="0" lang="es-ES" sz="2400" b="1" i="0" u="none" normalizeH="0" baseline="0" dirty="0" smtClean="0">
              <a:ln w="17780" cmpd="sng">
                <a:solidFill>
                  <a:srgbClr val="FFFFFF"/>
                </a:solidFill>
                <a:prstDash val="solid"/>
                <a:miter lim="800000"/>
              </a:ln>
              <a:solidFill>
                <a:srgbClr val="C00000"/>
              </a:solidFill>
              <a:effectLst>
                <a:outerShdw blurRad="50800" algn="tl" rotWithShape="0">
                  <a:srgbClr val="000000"/>
                </a:outerShdw>
              </a:effectLst>
              <a:latin typeface="Arial" pitchFamily="34" charset="0"/>
              <a:cs typeface="Arial" pitchFamily="34" charset="0"/>
            </a:endParaRPr>
          </a:p>
        </p:txBody>
      </p:sp>
      <p:sp>
        <p:nvSpPr>
          <p:cNvPr id="7" name="Rectangle 1"/>
          <p:cNvSpPr>
            <a:spLocks noChangeArrowheads="1"/>
          </p:cNvSpPr>
          <p:nvPr/>
        </p:nvSpPr>
        <p:spPr bwMode="auto">
          <a:xfrm>
            <a:off x="144016" y="1187461"/>
            <a:ext cx="889248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2800" b="1" i="1" u="sng" normalizeH="0" baseline="0" dirty="0" smtClean="0">
                <a:ln w="31550" cmpd="sng">
                  <a:solidFill>
                    <a:schemeClr val="tx1"/>
                  </a:solidFill>
                  <a:prstDash val="solid"/>
                </a:ln>
                <a:solidFill>
                  <a:srgbClr val="FFFF00"/>
                </a:solidFill>
                <a:effectLst>
                  <a:outerShdw blurRad="50800" dist="40000" dir="5400000" algn="tl" rotWithShape="0">
                    <a:srgbClr val="000000">
                      <a:shade val="5000"/>
                      <a:satMod val="120000"/>
                      <a:alpha val="33000"/>
                    </a:srgbClr>
                  </a:outerShdw>
                </a:effectLst>
                <a:latin typeface="Arial" pitchFamily="34" charset="0"/>
                <a:ea typeface="Calibri" pitchFamily="34" charset="0"/>
                <a:cs typeface="Times New Roman" pitchFamily="18" charset="0"/>
              </a:rPr>
              <a:t>LA FLUIDEZ LECTORA</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2800" b="1" i="1" u="sng" normalizeH="0" baseline="0" dirty="0" smtClean="0">
              <a:ln w="31550" cmpd="sng">
                <a:solidFill>
                  <a:schemeClr val="tx1"/>
                </a:solidFill>
                <a:prstDash val="solid"/>
              </a:ln>
              <a:solidFill>
                <a:srgbClr val="FFFF00"/>
              </a:solidFill>
              <a:effectLst>
                <a:outerShdw blurRad="50800" dist="40000" dir="5400000" algn="tl" rotWithShape="0">
                  <a:srgbClr val="000000">
                    <a:shade val="5000"/>
                    <a:satMod val="120000"/>
                    <a:alpha val="33000"/>
                  </a:srgbClr>
                </a:outerShdw>
              </a:effectLst>
              <a:latin typeface="Arial" pitchFamily="34" charset="0"/>
              <a:ea typeface="Calibri" pitchFamily="34" charset="0"/>
              <a:cs typeface="Times New Roman" pitchFamily="18" charset="0"/>
            </a:endParaRPr>
          </a:p>
          <a:p>
            <a:pPr marL="0" marR="0" lvl="0" indent="0" defTabSz="914400" rtl="0" eaLnBrk="1" fontAlgn="base" latinLnBrk="0" hangingPunct="1">
              <a:lnSpc>
                <a:spcPct val="100000"/>
              </a:lnSpc>
              <a:spcBef>
                <a:spcPct val="0"/>
              </a:spcBef>
              <a:spcAft>
                <a:spcPct val="0"/>
              </a:spcAft>
              <a:buClrTx/>
              <a:buSzTx/>
              <a:buFontTx/>
              <a:buNone/>
              <a:tabLst/>
            </a:pPr>
            <a:r>
              <a:rPr kumimoji="0" lang="es-ES" sz="2800" b="1" i="0" u="none" normalizeH="0" baseline="0" dirty="0" smtClean="0">
                <a:ln w="31550" cmpd="sng">
                  <a:solidFill>
                    <a:schemeClr val="tx1"/>
                  </a:solidFill>
                  <a:prstDash val="solid"/>
                </a:ln>
                <a:solidFill>
                  <a:srgbClr val="FFFF00"/>
                </a:solidFill>
                <a:effectLst>
                  <a:outerShdw blurRad="50800" dist="40000" dir="5400000" algn="tl" rotWithShape="0">
                    <a:srgbClr val="000000">
                      <a:shade val="5000"/>
                      <a:satMod val="120000"/>
                      <a:alpha val="33000"/>
                    </a:srgbClr>
                  </a:outerShdw>
                </a:effectLst>
                <a:latin typeface="Arial" pitchFamily="34" charset="0"/>
                <a:ea typeface="Calibri" pitchFamily="34" charset="0"/>
                <a:cs typeface="Times New Roman" pitchFamily="18" charset="0"/>
              </a:rPr>
              <a:t> </a:t>
            </a:r>
            <a:r>
              <a:rPr lang="es-ES" sz="2800" b="1" spc="5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E</a:t>
            </a:r>
            <a:r>
              <a:rPr kumimoji="0" lang="es-ES" sz="28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s un proceso que incluye habilidades eficaces de decodificación que permiten  comprender el texto. Existe</a:t>
            </a:r>
            <a:r>
              <a:rPr kumimoji="0" lang="es-ES" sz="2800" b="1" i="0" u="none" spc="50" normalizeH="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 r</a:t>
            </a:r>
            <a:r>
              <a:rPr kumimoji="0" lang="es-ES" sz="28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elación recíproca entre la decodificación y la comprensión. La fluidez se </a:t>
            </a:r>
            <a:r>
              <a:rPr kumimoji="0" lang="es-ES" sz="2800" b="1" i="0" u="sng"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manifiesta</a:t>
            </a:r>
            <a:r>
              <a:rPr kumimoji="0" lang="es-ES" sz="28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 en la lectura oral precisa, rápida y expresiva y es </a:t>
            </a:r>
            <a:r>
              <a:rPr kumimoji="0" lang="es-ES" sz="2800" b="1" i="0" u="sng"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aplicada</a:t>
            </a:r>
            <a:r>
              <a:rPr kumimoji="0" lang="es-ES" sz="28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 durante la comprensión lectora silenciosa.</a:t>
            </a:r>
            <a:r>
              <a:rPr kumimoji="0" lang="es-ES" sz="2800" b="1" i="0" u="none" spc="50" normalizeH="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 </a:t>
            </a:r>
            <a:r>
              <a:rPr kumimoji="0" lang="es-ES" sz="28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Incluye: </a:t>
            </a:r>
            <a:endParaRPr kumimoji="0" lang="es-ES" sz="24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Char char="•"/>
              <a:tabLst/>
            </a:pPr>
            <a:r>
              <a:rPr kumimoji="0" lang="es-ES" sz="28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La precisión.</a:t>
            </a:r>
            <a:endParaRPr kumimoji="0" lang="es-ES" sz="24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Char char="•"/>
              <a:tabLst/>
            </a:pPr>
            <a:r>
              <a:rPr kumimoji="0" lang="es-ES" sz="28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La expresividad.</a:t>
            </a:r>
            <a:endParaRPr kumimoji="0" lang="es-ES" sz="24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Char char="•"/>
              <a:tabLst/>
            </a:pPr>
            <a:r>
              <a:rPr kumimoji="0" lang="es-ES" sz="28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La velocidad.</a:t>
            </a:r>
            <a:endParaRPr kumimoji="0" lang="es-ES" sz="40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cs typeface="Arial" pitchFamily="34" charset="0"/>
            </a:endParaRPr>
          </a:p>
        </p:txBody>
      </p:sp>
      <p:pic>
        <p:nvPicPr>
          <p:cNvPr id="37890" name="Picture 2" descr="http://eqaula.org/eva/file.php/977/nino_estudiando.png"/>
          <p:cNvPicPr>
            <a:picLocks noChangeAspect="1" noChangeArrowheads="1"/>
          </p:cNvPicPr>
          <p:nvPr/>
        </p:nvPicPr>
        <p:blipFill>
          <a:blip r:embed="rId2" cstate="email"/>
          <a:srcRect/>
          <a:stretch>
            <a:fillRect/>
          </a:stretch>
        </p:blipFill>
        <p:spPr bwMode="auto">
          <a:xfrm>
            <a:off x="7020272" y="4749732"/>
            <a:ext cx="1740100" cy="1775612"/>
          </a:xfrm>
          <a:prstGeom prst="ellipse">
            <a:avLst/>
          </a:prstGeom>
          <a:ln>
            <a:noFill/>
          </a:ln>
          <a:effectLst>
            <a:softEdge rad="112500"/>
          </a:effectLst>
        </p:spPr>
      </p:pic>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3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1"/>
          <p:cNvSpPr>
            <a:spLocks noChangeArrowheads="1"/>
          </p:cNvSpPr>
          <p:nvPr/>
        </p:nvSpPr>
        <p:spPr bwMode="auto">
          <a:xfrm>
            <a:off x="323528" y="333237"/>
            <a:ext cx="8136904"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tab pos="342900" algn="l"/>
              </a:tabLst>
            </a:pPr>
            <a:r>
              <a:rPr kumimoji="0" lang="es-ES" sz="2800" b="1" i="1" strike="noStrike" normalizeH="0" baseline="0" dirty="0" smtClean="0">
                <a:ln w="31550" cmpd="sng">
                  <a:solidFill>
                    <a:schemeClr val="tx1"/>
                  </a:solidFill>
                  <a:prstDash val="solid"/>
                </a:ln>
                <a:solidFill>
                  <a:srgbClr val="FFFF00"/>
                </a:solidFill>
                <a:effectLst>
                  <a:outerShdw blurRad="50800" dist="40000" dir="5400000" algn="tl" rotWithShape="0">
                    <a:srgbClr val="000000">
                      <a:shade val="5000"/>
                      <a:satMod val="120000"/>
                      <a:alpha val="33000"/>
                    </a:srgbClr>
                  </a:outerShdw>
                </a:effectLst>
                <a:latin typeface="Arial" pitchFamily="34" charset="0"/>
                <a:ea typeface="Calibri" pitchFamily="34" charset="0"/>
                <a:cs typeface="Times New Roman" pitchFamily="18" charset="0"/>
              </a:rPr>
              <a:t>             </a:t>
            </a:r>
            <a:r>
              <a:rPr kumimoji="0" lang="es-ES" sz="2800" b="1" i="1" u="sng" strike="noStrike" normalizeH="0" baseline="0" dirty="0" smtClean="0">
                <a:ln w="31550" cmpd="sng">
                  <a:solidFill>
                    <a:schemeClr val="tx1"/>
                  </a:solidFill>
                  <a:prstDash val="solid"/>
                </a:ln>
                <a:solidFill>
                  <a:srgbClr val="FFFF00"/>
                </a:solidFill>
                <a:effectLst>
                  <a:outerShdw blurRad="50800" dist="40000" dir="5400000" algn="tl" rotWithShape="0">
                    <a:srgbClr val="000000">
                      <a:shade val="5000"/>
                      <a:satMod val="120000"/>
                      <a:alpha val="33000"/>
                    </a:srgbClr>
                  </a:outerShdw>
                </a:effectLst>
                <a:latin typeface="Arial" pitchFamily="34" charset="0"/>
                <a:ea typeface="Calibri" pitchFamily="34" charset="0"/>
                <a:cs typeface="Times New Roman" pitchFamily="18" charset="0"/>
              </a:rPr>
              <a:t>LA COMPRENSIÓN LECTORA</a:t>
            </a:r>
          </a:p>
          <a:p>
            <a:pPr marL="0" marR="0" lvl="0" indent="0" defTabSz="914400" rtl="0" eaLnBrk="1" fontAlgn="base" latinLnBrk="0" hangingPunct="1">
              <a:lnSpc>
                <a:spcPct val="100000"/>
              </a:lnSpc>
              <a:spcBef>
                <a:spcPct val="0"/>
              </a:spcBef>
              <a:spcAft>
                <a:spcPct val="0"/>
              </a:spcAft>
              <a:buClrTx/>
              <a:buSzTx/>
              <a:buFontTx/>
              <a:buNone/>
              <a:tabLst>
                <a:tab pos="342900" algn="l"/>
              </a:tabLst>
            </a:pPr>
            <a:endParaRPr kumimoji="0" lang="es-ES" sz="2800" b="1" i="0" u="none" strike="noStrike" normalizeH="0" baseline="0" dirty="0" smtClean="0">
              <a:ln w="31550" cmpd="sng">
                <a:solidFill>
                  <a:schemeClr val="tx1"/>
                </a:solidFill>
                <a:prstDash val="solid"/>
              </a:ln>
              <a:solidFill>
                <a:srgbClr val="FFFF00"/>
              </a:solidFill>
              <a:effectLst>
                <a:outerShdw blurRad="50800" dist="40000" dir="5400000" algn="tl" rotWithShape="0">
                  <a:srgbClr val="000000">
                    <a:shade val="5000"/>
                    <a:satMod val="120000"/>
                    <a:alpha val="33000"/>
                  </a:srgbClr>
                </a:outerShdw>
              </a:effectLst>
              <a:latin typeface="Arial" pitchFamily="34" charset="0"/>
              <a:ea typeface="Calibri" pitchFamily="34" charset="0"/>
              <a:cs typeface="Times New Roman" pitchFamily="18" charset="0"/>
            </a:endParaRPr>
          </a:p>
          <a:p>
            <a:pPr marL="0" marR="0" lvl="0" indent="0" defTabSz="914400" rtl="0" eaLnBrk="1" fontAlgn="base" latinLnBrk="0" hangingPunct="1">
              <a:lnSpc>
                <a:spcPct val="100000"/>
              </a:lnSpc>
              <a:spcBef>
                <a:spcPct val="0"/>
              </a:spcBef>
              <a:spcAft>
                <a:spcPct val="0"/>
              </a:spcAft>
              <a:buClrTx/>
              <a:buSzTx/>
              <a:buFontTx/>
              <a:buNone/>
              <a:tabLst>
                <a:tab pos="342900" algn="l"/>
              </a:tabLst>
            </a:pPr>
            <a:r>
              <a:rPr kumimoji="0" lang="es-ES" sz="2800" b="1" i="0" u="none" strike="noStrike" normalizeH="0" baseline="0" dirty="0" smtClean="0">
                <a:ln w="31550" cmpd="sng">
                  <a:solidFill>
                    <a:schemeClr val="tx1"/>
                  </a:solidFill>
                  <a:prstDash val="solid"/>
                </a:ln>
                <a:solidFill>
                  <a:srgbClr val="FFFF00"/>
                </a:solidFill>
                <a:effectLst>
                  <a:outerShdw blurRad="50800" dist="40000" dir="5400000" algn="tl" rotWithShape="0">
                    <a:srgbClr val="000000">
                      <a:shade val="5000"/>
                      <a:satMod val="120000"/>
                      <a:alpha val="33000"/>
                    </a:srgbClr>
                  </a:outerShdw>
                </a:effectLst>
                <a:latin typeface="Arial" pitchFamily="34" charset="0"/>
                <a:ea typeface="Calibri" pitchFamily="34" charset="0"/>
                <a:cs typeface="Times New Roman" pitchFamily="18" charset="0"/>
              </a:rPr>
              <a:t> </a:t>
            </a:r>
            <a:r>
              <a:rPr kumimoji="0" lang="es-ES" sz="2800" b="1" i="0" u="none" strike="noStrik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se sitúa en tres niveles. </a:t>
            </a:r>
          </a:p>
          <a:p>
            <a:pPr marL="0" marR="0" lvl="0" indent="0" algn="just" defTabSz="914400" rtl="0" eaLnBrk="1" fontAlgn="base" latinLnBrk="0" hangingPunct="1">
              <a:lnSpc>
                <a:spcPct val="100000"/>
              </a:lnSpc>
              <a:spcBef>
                <a:spcPct val="0"/>
              </a:spcBef>
              <a:spcAft>
                <a:spcPct val="0"/>
              </a:spcAft>
              <a:buClrTx/>
              <a:buSzTx/>
              <a:buFontTx/>
              <a:buNone/>
              <a:tabLst>
                <a:tab pos="342900" algn="l"/>
              </a:tabLst>
            </a:pPr>
            <a:endParaRPr kumimoji="0" lang="es-ES" sz="2400" b="1" i="0" u="none" strike="noStrik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42900" algn="l"/>
              </a:tabLst>
            </a:pPr>
            <a:r>
              <a:rPr kumimoji="0" lang="es-ES" sz="2800" b="1" i="0" u="sng" strike="noStrike" spc="50" normalizeH="0" baseline="0" dirty="0" smtClean="0">
                <a:ln w="12700" cmpd="sng">
                  <a:solidFill>
                    <a:schemeClr val="tx1"/>
                  </a:solidFill>
                  <a:prstDash val="solid"/>
                </a:ln>
                <a:solidFill>
                  <a:srgbClr val="FFFF00"/>
                </a:solidFill>
                <a:effectLst>
                  <a:glow rad="53100">
                    <a:schemeClr val="accent6">
                      <a:satMod val="180000"/>
                      <a:alpha val="30000"/>
                    </a:schemeClr>
                  </a:glow>
                </a:effectLst>
                <a:latin typeface="Arial" pitchFamily="34" charset="0"/>
                <a:ea typeface="Calibri" pitchFamily="34" charset="0"/>
                <a:cs typeface="Times New Roman" pitchFamily="18" charset="0"/>
              </a:rPr>
              <a:t>El nivel literal o comprensión lectora literal </a:t>
            </a:r>
            <a:r>
              <a:rPr kumimoji="0" lang="es-ES" sz="2400" b="1" i="0" u="none" strike="noStrik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lo que explícitamente está en el texto (dato,</a:t>
            </a:r>
            <a:r>
              <a:rPr kumimoji="0" lang="es-ES" sz="2400" b="1" i="0" u="none" strike="noStrike" spc="50" normalizeH="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 </a:t>
            </a:r>
            <a:r>
              <a:rPr kumimoji="0" lang="es-ES" sz="2400" b="1" i="0" u="none" strike="noStrik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acontecimiento, argumento…). </a:t>
            </a:r>
          </a:p>
          <a:p>
            <a:pPr marL="0" marR="0" lvl="0" indent="0" algn="just" defTabSz="914400" rtl="0" eaLnBrk="0" fontAlgn="base" latinLnBrk="0" hangingPunct="0">
              <a:lnSpc>
                <a:spcPct val="100000"/>
              </a:lnSpc>
              <a:spcBef>
                <a:spcPct val="0"/>
              </a:spcBef>
              <a:spcAft>
                <a:spcPct val="0"/>
              </a:spcAft>
              <a:buClrTx/>
              <a:buSzTx/>
              <a:buFontTx/>
              <a:buChar char="•"/>
              <a:tabLst>
                <a:tab pos="342900" algn="l"/>
              </a:tabLst>
            </a:pPr>
            <a:endParaRPr kumimoji="0" lang="es-ES" sz="2400" b="1" i="0" u="none" strike="noStrik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42900" algn="l"/>
              </a:tabLst>
            </a:pPr>
            <a:r>
              <a:rPr kumimoji="0" lang="es-ES" sz="2800" b="1" i="0" u="sng" strike="noStrike" spc="50" normalizeH="0" baseline="0" dirty="0" smtClean="0">
                <a:ln w="12700" cmpd="sng">
                  <a:solidFill>
                    <a:schemeClr val="tx1"/>
                  </a:solidFill>
                  <a:prstDash val="solid"/>
                </a:ln>
                <a:solidFill>
                  <a:srgbClr val="FFFF00"/>
                </a:solidFill>
                <a:effectLst>
                  <a:glow rad="53100">
                    <a:schemeClr val="accent6">
                      <a:satMod val="180000"/>
                      <a:alpha val="30000"/>
                    </a:schemeClr>
                  </a:glow>
                </a:effectLst>
                <a:latin typeface="Arial" pitchFamily="34" charset="0"/>
                <a:ea typeface="Calibri" pitchFamily="34" charset="0"/>
                <a:cs typeface="Times New Roman" pitchFamily="18" charset="0"/>
              </a:rPr>
              <a:t>El nivel interpretativo o inferencial</a:t>
            </a:r>
            <a:r>
              <a:rPr kumimoji="0" lang="es-ES" sz="2800" b="1" i="0" u="none" strike="noStrike" spc="50" normalizeH="0" baseline="0" dirty="0" smtClean="0">
                <a:ln w="12700" cmpd="sng">
                  <a:solidFill>
                    <a:schemeClr val="tx1"/>
                  </a:solidFill>
                  <a:prstDash val="solid"/>
                </a:ln>
                <a:solidFill>
                  <a:srgbClr val="FFFF00"/>
                </a:solidFill>
                <a:effectLst>
                  <a:glow rad="53100">
                    <a:schemeClr val="accent6">
                      <a:satMod val="180000"/>
                      <a:alpha val="30000"/>
                    </a:schemeClr>
                  </a:glow>
                </a:effectLst>
                <a:latin typeface="Arial" pitchFamily="34" charset="0"/>
                <a:ea typeface="Calibri" pitchFamily="34" charset="0"/>
                <a:cs typeface="Times New Roman" pitchFamily="18" charset="0"/>
              </a:rPr>
              <a:t> </a:t>
            </a:r>
            <a:r>
              <a:rPr kumimoji="0" lang="es-ES" sz="2400" b="1" i="0" u="none" strike="noStrik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requiere que el lector deduzca, infiera, interprete lo que no aparece explícitamente. </a:t>
            </a:r>
          </a:p>
          <a:p>
            <a:pPr marL="0" marR="0" lvl="0" indent="0" algn="just" defTabSz="914400" rtl="0" eaLnBrk="0" fontAlgn="base" latinLnBrk="0" hangingPunct="0">
              <a:lnSpc>
                <a:spcPct val="100000"/>
              </a:lnSpc>
              <a:spcBef>
                <a:spcPct val="0"/>
              </a:spcBef>
              <a:spcAft>
                <a:spcPct val="0"/>
              </a:spcAft>
              <a:buClrTx/>
              <a:buSzTx/>
              <a:buFontTx/>
              <a:buChar char="•"/>
              <a:tabLst>
                <a:tab pos="342900" algn="l"/>
              </a:tabLst>
            </a:pPr>
            <a:endParaRPr kumimoji="0" lang="es-ES" sz="2400" b="1" i="0" u="none" strike="noStrik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42900" algn="l"/>
              </a:tabLst>
            </a:pPr>
            <a:r>
              <a:rPr kumimoji="0" lang="es-ES" sz="2800" b="1" i="0" u="sng" strike="noStrike" spc="50" normalizeH="0" baseline="0" dirty="0" smtClean="0">
                <a:ln w="12700" cmpd="sng">
                  <a:solidFill>
                    <a:schemeClr val="tx1"/>
                  </a:solidFill>
                  <a:prstDash val="solid"/>
                </a:ln>
                <a:solidFill>
                  <a:srgbClr val="FFFF00"/>
                </a:solidFill>
                <a:effectLst>
                  <a:glow rad="53100">
                    <a:schemeClr val="accent6">
                      <a:satMod val="180000"/>
                      <a:alpha val="30000"/>
                    </a:schemeClr>
                  </a:glow>
                </a:effectLst>
                <a:latin typeface="Arial" pitchFamily="34" charset="0"/>
                <a:ea typeface="Calibri" pitchFamily="34" charset="0"/>
                <a:cs typeface="Times New Roman" pitchFamily="18" charset="0"/>
              </a:rPr>
              <a:t>El nivel valorativo</a:t>
            </a:r>
            <a:r>
              <a:rPr kumimoji="0" lang="es-ES" sz="2800" b="1" i="0" u="none" strike="noStrike" spc="50" normalizeH="0" baseline="0" dirty="0" smtClean="0">
                <a:ln w="12700" cmpd="sng">
                  <a:solidFill>
                    <a:schemeClr val="tx1"/>
                  </a:solidFill>
                  <a:prstDash val="solid"/>
                </a:ln>
                <a:solidFill>
                  <a:srgbClr val="FFFF00"/>
                </a:solidFill>
                <a:effectLst>
                  <a:glow rad="53100">
                    <a:schemeClr val="accent6">
                      <a:satMod val="180000"/>
                      <a:alpha val="30000"/>
                    </a:schemeClr>
                  </a:glow>
                </a:effectLst>
                <a:latin typeface="Arial" pitchFamily="34" charset="0"/>
                <a:ea typeface="Calibri" pitchFamily="34" charset="0"/>
                <a:cs typeface="Times New Roman" pitchFamily="18" charset="0"/>
              </a:rPr>
              <a:t> </a:t>
            </a:r>
            <a:r>
              <a:rPr kumimoji="0" lang="es-ES" sz="2400" b="1" i="0" u="none" strike="noStrik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es la valoración crítica que el lector hace de lo leído y que depende de su sistema de valores. </a:t>
            </a:r>
            <a:endParaRPr kumimoji="0" lang="es-ES" sz="4000" b="1" i="0" u="none" strike="noStrik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cs typeface="Arial" pitchFamily="34" charset="0"/>
            </a:endParaRPr>
          </a:p>
        </p:txBody>
      </p:sp>
      <p:pic>
        <p:nvPicPr>
          <p:cNvPr id="36866" name="Picture 2" descr="http://www.guerreroalcazar.es/IMAGENES/librogoogle.jpg"/>
          <p:cNvPicPr>
            <a:picLocks noChangeAspect="1" noChangeArrowheads="1"/>
          </p:cNvPicPr>
          <p:nvPr/>
        </p:nvPicPr>
        <p:blipFill>
          <a:blip r:embed="rId2" cstate="email">
            <a:clrChange>
              <a:clrFrom>
                <a:srgbClr val="FFFFFF"/>
              </a:clrFrom>
              <a:clrTo>
                <a:srgbClr val="FFFFFF">
                  <a:alpha val="0"/>
                </a:srgbClr>
              </a:clrTo>
            </a:clrChange>
          </a:blip>
          <a:srcRect/>
          <a:stretch>
            <a:fillRect/>
          </a:stretch>
        </p:blipFill>
        <p:spPr bwMode="auto">
          <a:xfrm>
            <a:off x="7020272" y="206326"/>
            <a:ext cx="1872208" cy="1494482"/>
          </a:xfrm>
          <a:prstGeom prst="rect">
            <a:avLst/>
          </a:prstGeom>
          <a:noFill/>
        </p:spPr>
      </p:pic>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63489"/>
                                        </p:tgtEl>
                                        <p:attrNameLst>
                                          <p:attrName>style.visibility</p:attrName>
                                        </p:attrNameLst>
                                      </p:cBhvr>
                                      <p:to>
                                        <p:strVal val="visible"/>
                                      </p:to>
                                    </p:set>
                                    <p:anim calcmode="lin" valueType="num">
                                      <p:cBhvr>
                                        <p:cTn id="7" dur="3000" fill="hold"/>
                                        <p:tgtEl>
                                          <p:spTgt spid="63489"/>
                                        </p:tgtEl>
                                        <p:attrNameLst>
                                          <p:attrName>ppt_h</p:attrName>
                                        </p:attrNameLst>
                                      </p:cBhvr>
                                      <p:tavLst>
                                        <p:tav tm="0">
                                          <p:val>
                                            <p:strVal val="#ppt_h/20"/>
                                          </p:val>
                                        </p:tav>
                                        <p:tav tm="50000">
                                          <p:val>
                                            <p:strVal val="#ppt_h/20"/>
                                          </p:val>
                                        </p:tav>
                                        <p:tav tm="100000">
                                          <p:val>
                                            <p:strVal val="#ppt_h"/>
                                          </p:val>
                                        </p:tav>
                                      </p:tavLst>
                                    </p:anim>
                                    <p:anim calcmode="lin" valueType="num">
                                      <p:cBhvr>
                                        <p:cTn id="8" dur="3000" fill="hold"/>
                                        <p:tgtEl>
                                          <p:spTgt spid="63489"/>
                                        </p:tgtEl>
                                        <p:attrNameLst>
                                          <p:attrName>ppt_w</p:attrName>
                                        </p:attrNameLst>
                                      </p:cBhvr>
                                      <p:tavLst>
                                        <p:tav tm="0">
                                          <p:val>
                                            <p:strVal val="#ppt_w+.3"/>
                                          </p:val>
                                        </p:tav>
                                        <p:tav tm="50000">
                                          <p:val>
                                            <p:strVal val="#ppt_w+.3"/>
                                          </p:val>
                                        </p:tav>
                                        <p:tav tm="100000">
                                          <p:val>
                                            <p:strVal val="#ppt_w"/>
                                          </p:val>
                                        </p:tav>
                                      </p:tavLst>
                                    </p:anim>
                                    <p:anim calcmode="lin" valueType="num">
                                      <p:cBhvr>
                                        <p:cTn id="9" dur="3000" fill="hold"/>
                                        <p:tgtEl>
                                          <p:spTgt spid="63489"/>
                                        </p:tgtEl>
                                        <p:attrNameLst>
                                          <p:attrName>ppt_x</p:attrName>
                                        </p:attrNameLst>
                                      </p:cBhvr>
                                      <p:tavLst>
                                        <p:tav tm="0">
                                          <p:val>
                                            <p:strVal val="#ppt_x-.3"/>
                                          </p:val>
                                        </p:tav>
                                        <p:tav tm="50000">
                                          <p:val>
                                            <p:strVal val="#ppt_x"/>
                                          </p:val>
                                        </p:tav>
                                        <p:tav tm="100000">
                                          <p:val>
                                            <p:strVal val="#ppt_x"/>
                                          </p:val>
                                        </p:tav>
                                      </p:tavLst>
                                    </p:anim>
                                    <p:anim calcmode="lin" valueType="num">
                                      <p:cBhvr>
                                        <p:cTn id="10" dur="3000" fill="hold"/>
                                        <p:tgtEl>
                                          <p:spTgt spid="6348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89"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90" name="Rectangle 26"/>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normalizeH="0" baseline="0" dirty="0" smtClean="0">
              <a:ln>
                <a:noFill/>
              </a:ln>
              <a:solidFill>
                <a:schemeClr val="tx1"/>
              </a:solidFill>
              <a:effectLst/>
              <a:latin typeface="Arial" pitchFamily="34" charset="0"/>
              <a:cs typeface="Arial" pitchFamily="34" charset="0"/>
            </a:endParaRPr>
          </a:p>
        </p:txBody>
      </p:sp>
      <p:sp>
        <p:nvSpPr>
          <p:cNvPr id="62506" name="Oval 42"/>
          <p:cNvSpPr>
            <a:spLocks noChangeArrowheads="1"/>
          </p:cNvSpPr>
          <p:nvPr/>
        </p:nvSpPr>
        <p:spPr bwMode="auto">
          <a:xfrm>
            <a:off x="2555776" y="1772816"/>
            <a:ext cx="2444577" cy="574675"/>
          </a:xfrm>
          <a:prstGeom prst="ellipse">
            <a:avLst/>
          </a:prstGeom>
          <a:solidFill>
            <a:srgbClr val="FFFF66"/>
          </a:solidFill>
          <a:ln w="9525">
            <a:noFill/>
            <a:round/>
            <a:headEnd/>
            <a:tailEnd/>
          </a:ln>
          <a:effectLst>
            <a:outerShdw sy="50000" kx="2453608" rotWithShape="0">
              <a:srgbClr val="808080">
                <a:alpha val="50000"/>
              </a:srgb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2000" b="1" i="0" u="none" normalizeH="0" baseline="0" dirty="0" smtClean="0">
                <a:ln>
                  <a:noFill/>
                </a:ln>
                <a:solidFill>
                  <a:schemeClr val="tx1"/>
                </a:solidFill>
                <a:effectLst/>
                <a:latin typeface="Comic Sans MS" pitchFamily="66" charset="0"/>
                <a:ea typeface="Calibri" pitchFamily="34" charset="0"/>
                <a:cs typeface="Times New Roman" pitchFamily="18" charset="0"/>
              </a:rPr>
              <a:t>comprensión</a:t>
            </a:r>
            <a:endParaRPr kumimoji="0" lang="es-ES" sz="2800" b="0" i="0" u="none" normalizeH="0" baseline="0" dirty="0" smtClean="0">
              <a:ln>
                <a:noFill/>
              </a:ln>
              <a:solidFill>
                <a:schemeClr val="tx1"/>
              </a:solidFill>
              <a:effectLst/>
              <a:latin typeface="Arial" pitchFamily="34" charset="0"/>
              <a:cs typeface="Arial" pitchFamily="34" charset="0"/>
            </a:endParaRPr>
          </a:p>
        </p:txBody>
      </p:sp>
      <p:sp>
        <p:nvSpPr>
          <p:cNvPr id="62505" name="Rectangle 41"/>
          <p:cNvSpPr>
            <a:spLocks noChangeArrowheads="1"/>
          </p:cNvSpPr>
          <p:nvPr/>
        </p:nvSpPr>
        <p:spPr bwMode="auto">
          <a:xfrm>
            <a:off x="3563888" y="692696"/>
            <a:ext cx="1746572" cy="409575"/>
          </a:xfrm>
          <a:prstGeom prst="rect">
            <a:avLst/>
          </a:prstGeom>
          <a:solidFill>
            <a:srgbClr val="CC3300"/>
          </a:solidFill>
          <a:ln w="9525">
            <a:noFill/>
            <a:miter lim="800000"/>
            <a:headEnd/>
            <a:tailEnd/>
          </a:ln>
          <a:effectLst>
            <a:outerShdw dist="104727" dir="842175" algn="ctr" rotWithShape="0">
              <a:srgbClr val="808080"/>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2400" b="1" i="0" u="none" normalizeH="0" baseline="0" dirty="0" smtClean="0">
                <a:ln>
                  <a:noFill/>
                </a:ln>
                <a:solidFill>
                  <a:srgbClr val="FFFFFF"/>
                </a:solidFill>
                <a:effectLst/>
                <a:latin typeface="Comic Sans MS" pitchFamily="66" charset="0"/>
                <a:ea typeface="Calibri" pitchFamily="34" charset="0"/>
                <a:cs typeface="Times New Roman" pitchFamily="18" charset="0"/>
              </a:rPr>
              <a:t>LECTURA</a:t>
            </a:r>
            <a:endParaRPr kumimoji="0" lang="es-ES" sz="2800" b="0" i="0" u="none" normalizeH="0" baseline="0" dirty="0" smtClean="0">
              <a:ln>
                <a:noFill/>
              </a:ln>
              <a:solidFill>
                <a:schemeClr val="tx1"/>
              </a:solidFill>
              <a:effectLst/>
              <a:latin typeface="Arial" pitchFamily="34" charset="0"/>
              <a:cs typeface="Arial" pitchFamily="34" charset="0"/>
            </a:endParaRPr>
          </a:p>
        </p:txBody>
      </p:sp>
      <p:sp>
        <p:nvSpPr>
          <p:cNvPr id="62504" name="Oval 40"/>
          <p:cNvSpPr>
            <a:spLocks noChangeArrowheads="1"/>
          </p:cNvSpPr>
          <p:nvPr/>
        </p:nvSpPr>
        <p:spPr bwMode="auto">
          <a:xfrm>
            <a:off x="5076056" y="1844824"/>
            <a:ext cx="1497384" cy="590550"/>
          </a:xfrm>
          <a:prstGeom prst="ellipse">
            <a:avLst/>
          </a:prstGeom>
          <a:solidFill>
            <a:srgbClr val="FFFF66"/>
          </a:solidFill>
          <a:ln w="9525">
            <a:noFill/>
            <a:round/>
            <a:headEnd/>
            <a:tailEnd/>
          </a:ln>
          <a:effectLst>
            <a:outerShdw sy="50000" kx="-2453608" rotWithShape="0">
              <a:srgbClr val="808080">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2000" b="1" i="0" u="none" normalizeH="0" baseline="0" dirty="0" smtClean="0">
                <a:ln>
                  <a:noFill/>
                </a:ln>
                <a:solidFill>
                  <a:schemeClr val="tx1"/>
                </a:solidFill>
                <a:effectLst/>
                <a:latin typeface="Comic Sans MS" pitchFamily="66" charset="0"/>
                <a:ea typeface="Calibri" pitchFamily="34" charset="0"/>
                <a:cs typeface="Times New Roman" pitchFamily="18" charset="0"/>
              </a:rPr>
              <a:t>fluidez</a:t>
            </a:r>
            <a:endParaRPr kumimoji="0" lang="es-ES" sz="2800" b="0" i="0" u="none" normalizeH="0" baseline="0" dirty="0" smtClean="0">
              <a:ln>
                <a:noFill/>
              </a:ln>
              <a:solidFill>
                <a:schemeClr val="tx1"/>
              </a:solidFill>
              <a:effectLst/>
              <a:latin typeface="Arial" pitchFamily="34" charset="0"/>
              <a:cs typeface="Arial" pitchFamily="34" charset="0"/>
            </a:endParaRPr>
          </a:p>
        </p:txBody>
      </p:sp>
      <p:sp>
        <p:nvSpPr>
          <p:cNvPr id="62503" name="Oval 39"/>
          <p:cNvSpPr>
            <a:spLocks noChangeArrowheads="1"/>
          </p:cNvSpPr>
          <p:nvPr/>
        </p:nvSpPr>
        <p:spPr bwMode="auto">
          <a:xfrm>
            <a:off x="6948264" y="2352303"/>
            <a:ext cx="1828824" cy="428625"/>
          </a:xfrm>
          <a:prstGeom prst="ellipse">
            <a:avLst/>
          </a:prstGeom>
          <a:solidFill>
            <a:srgbClr val="CCFF99"/>
          </a:solidFill>
          <a:ln w="9525">
            <a:noFill/>
            <a:round/>
            <a:headEnd/>
            <a:tailEnd/>
          </a:ln>
          <a:effectLst>
            <a:outerShdw dist="35921" dir="2700000" algn="ctr" rotWithShape="0">
              <a:srgbClr val="808080"/>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600" b="1" i="0" u="none" normalizeH="0" baseline="0" dirty="0" smtClean="0">
                <a:ln>
                  <a:noFill/>
                </a:ln>
                <a:solidFill>
                  <a:schemeClr val="tx1"/>
                </a:solidFill>
                <a:effectLst/>
                <a:latin typeface="Comic Sans MS" pitchFamily="66" charset="0"/>
                <a:ea typeface="Calibri" pitchFamily="34" charset="0"/>
                <a:cs typeface="Times New Roman" pitchFamily="18" charset="0"/>
              </a:rPr>
              <a:t>velocidad</a:t>
            </a:r>
            <a:endParaRPr kumimoji="0" lang="es-ES" sz="2800" b="0" i="0" u="none" normalizeH="0" baseline="0" dirty="0" smtClean="0">
              <a:ln>
                <a:noFill/>
              </a:ln>
              <a:solidFill>
                <a:schemeClr val="tx1"/>
              </a:solidFill>
              <a:effectLst/>
              <a:latin typeface="Arial" pitchFamily="34" charset="0"/>
              <a:cs typeface="Arial" pitchFamily="34" charset="0"/>
            </a:endParaRPr>
          </a:p>
        </p:txBody>
      </p:sp>
      <p:sp>
        <p:nvSpPr>
          <p:cNvPr id="62502" name="Oval 38"/>
          <p:cNvSpPr>
            <a:spLocks noChangeArrowheads="1"/>
          </p:cNvSpPr>
          <p:nvPr/>
        </p:nvSpPr>
        <p:spPr bwMode="auto">
          <a:xfrm>
            <a:off x="6804248" y="908720"/>
            <a:ext cx="2088232" cy="466725"/>
          </a:xfrm>
          <a:prstGeom prst="ellipse">
            <a:avLst/>
          </a:prstGeom>
          <a:solidFill>
            <a:srgbClr val="CCFF99"/>
          </a:solidFill>
          <a:ln w="9525">
            <a:noFill/>
            <a:round/>
            <a:headEnd/>
            <a:tailEnd/>
          </a:ln>
          <a:effectLst>
            <a:outerShdw dist="35921" dir="2700000" algn="ctr" rotWithShape="0">
              <a:srgbClr val="808080"/>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600" b="1" i="0" u="none" normalizeH="0" baseline="0" dirty="0" smtClean="0">
                <a:ln>
                  <a:noFill/>
                </a:ln>
                <a:solidFill>
                  <a:schemeClr val="tx1"/>
                </a:solidFill>
                <a:effectLst/>
                <a:latin typeface="Comic Sans MS" pitchFamily="66" charset="0"/>
                <a:ea typeface="Calibri" pitchFamily="34" charset="0"/>
                <a:cs typeface="Times New Roman" pitchFamily="18" charset="0"/>
              </a:rPr>
              <a:t>exactitud</a:t>
            </a:r>
            <a:endParaRPr kumimoji="0" lang="es-ES" sz="2800" b="0" i="0" u="none" normalizeH="0" baseline="0" dirty="0" smtClean="0">
              <a:ln>
                <a:noFill/>
              </a:ln>
              <a:solidFill>
                <a:schemeClr val="tx1"/>
              </a:solidFill>
              <a:effectLst/>
              <a:latin typeface="Arial" pitchFamily="34" charset="0"/>
              <a:cs typeface="Arial" pitchFamily="34" charset="0"/>
            </a:endParaRPr>
          </a:p>
        </p:txBody>
      </p:sp>
      <p:sp>
        <p:nvSpPr>
          <p:cNvPr id="62501" name="Line 37"/>
          <p:cNvSpPr>
            <a:spLocks noChangeShapeType="1"/>
          </p:cNvSpPr>
          <p:nvPr/>
        </p:nvSpPr>
        <p:spPr bwMode="auto">
          <a:xfrm flipH="1">
            <a:off x="3580880" y="1196752"/>
            <a:ext cx="457200" cy="504825"/>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s-ES" sz="2800" dirty="0"/>
          </a:p>
        </p:txBody>
      </p:sp>
      <p:sp>
        <p:nvSpPr>
          <p:cNvPr id="62500" name="Line 36"/>
          <p:cNvSpPr>
            <a:spLocks noChangeShapeType="1"/>
          </p:cNvSpPr>
          <p:nvPr/>
        </p:nvSpPr>
        <p:spPr bwMode="auto">
          <a:xfrm>
            <a:off x="4964608" y="1231479"/>
            <a:ext cx="471488" cy="541337"/>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s-ES" sz="2800" dirty="0"/>
          </a:p>
        </p:txBody>
      </p:sp>
      <p:sp>
        <p:nvSpPr>
          <p:cNvPr id="62499" name="Oval 35"/>
          <p:cNvSpPr>
            <a:spLocks noChangeArrowheads="1"/>
          </p:cNvSpPr>
          <p:nvPr/>
        </p:nvSpPr>
        <p:spPr bwMode="auto">
          <a:xfrm>
            <a:off x="605904" y="908720"/>
            <a:ext cx="1509812" cy="428625"/>
          </a:xfrm>
          <a:prstGeom prst="ellipse">
            <a:avLst/>
          </a:prstGeom>
          <a:solidFill>
            <a:srgbClr val="FFFFCC"/>
          </a:solidFill>
          <a:ln w="9525">
            <a:noFill/>
            <a:round/>
            <a:headEnd/>
            <a:tailEnd/>
          </a:ln>
          <a:effectLst>
            <a:outerShdw dist="35921" dir="2700000" algn="ctr" rotWithShape="0">
              <a:srgbClr val="808080"/>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600" b="1" i="0" u="none" normalizeH="0" baseline="0" dirty="0" smtClean="0">
                <a:ln>
                  <a:noFill/>
                </a:ln>
                <a:solidFill>
                  <a:schemeClr val="tx1"/>
                </a:solidFill>
                <a:effectLst/>
                <a:latin typeface="Comic Sans MS" pitchFamily="66" charset="0"/>
                <a:ea typeface="Calibri" pitchFamily="34" charset="0"/>
                <a:cs typeface="Times New Roman" pitchFamily="18" charset="0"/>
              </a:rPr>
              <a:t>literal</a:t>
            </a:r>
            <a:endParaRPr kumimoji="0" lang="es-ES" sz="2800" b="0" i="0" u="none" normalizeH="0" baseline="0" dirty="0" smtClean="0">
              <a:ln>
                <a:noFill/>
              </a:ln>
              <a:solidFill>
                <a:schemeClr val="tx1"/>
              </a:solidFill>
              <a:effectLst/>
              <a:latin typeface="Arial" pitchFamily="34" charset="0"/>
              <a:cs typeface="Arial" pitchFamily="34" charset="0"/>
            </a:endParaRPr>
          </a:p>
        </p:txBody>
      </p:sp>
      <p:sp>
        <p:nvSpPr>
          <p:cNvPr id="62498" name="Oval 34"/>
          <p:cNvSpPr>
            <a:spLocks noChangeArrowheads="1"/>
          </p:cNvSpPr>
          <p:nvPr/>
        </p:nvSpPr>
        <p:spPr bwMode="auto">
          <a:xfrm>
            <a:off x="107504" y="1847230"/>
            <a:ext cx="2197894" cy="501650"/>
          </a:xfrm>
          <a:prstGeom prst="ellipse">
            <a:avLst/>
          </a:prstGeom>
          <a:solidFill>
            <a:srgbClr val="FFFFCC"/>
          </a:solidFill>
          <a:ln w="9525">
            <a:noFill/>
            <a:round/>
            <a:headEnd/>
            <a:tailEnd/>
          </a:ln>
          <a:effectLst>
            <a:outerShdw dist="35921" dir="2700000" algn="ctr" rotWithShape="0">
              <a:srgbClr val="808080"/>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600" b="1" i="0" u="none" normalizeH="0" baseline="0" dirty="0" smtClean="0">
                <a:ln>
                  <a:noFill/>
                </a:ln>
                <a:solidFill>
                  <a:schemeClr val="tx1"/>
                </a:solidFill>
                <a:effectLst/>
                <a:latin typeface="Comic Sans MS" pitchFamily="66" charset="0"/>
                <a:ea typeface="Calibri" pitchFamily="34" charset="0"/>
                <a:cs typeface="Times New Roman" pitchFamily="18" charset="0"/>
              </a:rPr>
              <a:t>inferencial</a:t>
            </a:r>
            <a:endParaRPr kumimoji="0" lang="es-ES" sz="2800" b="0" i="0" u="none" normalizeH="0" baseline="0" dirty="0" smtClean="0">
              <a:ln>
                <a:noFill/>
              </a:ln>
              <a:solidFill>
                <a:schemeClr val="tx1"/>
              </a:solidFill>
              <a:effectLst/>
              <a:latin typeface="Arial" pitchFamily="34" charset="0"/>
              <a:cs typeface="Arial" pitchFamily="34" charset="0"/>
            </a:endParaRPr>
          </a:p>
        </p:txBody>
      </p:sp>
      <p:sp>
        <p:nvSpPr>
          <p:cNvPr id="62497" name="Oval 33"/>
          <p:cNvSpPr>
            <a:spLocks noChangeArrowheads="1"/>
          </p:cNvSpPr>
          <p:nvPr/>
        </p:nvSpPr>
        <p:spPr bwMode="auto">
          <a:xfrm>
            <a:off x="533896" y="2708920"/>
            <a:ext cx="1797720" cy="428625"/>
          </a:xfrm>
          <a:prstGeom prst="ellipse">
            <a:avLst/>
          </a:prstGeom>
          <a:solidFill>
            <a:srgbClr val="FFFFCC"/>
          </a:solidFill>
          <a:ln w="9525">
            <a:noFill/>
            <a:round/>
            <a:headEnd/>
            <a:tailEnd/>
          </a:ln>
          <a:effectLst>
            <a:outerShdw dist="35921" dir="2700000" algn="ctr" rotWithShape="0">
              <a:srgbClr val="808080"/>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600" b="1" i="0" u="none" normalizeH="0" baseline="0" dirty="0" smtClean="0">
                <a:ln>
                  <a:noFill/>
                </a:ln>
                <a:solidFill>
                  <a:schemeClr val="tx1"/>
                </a:solidFill>
                <a:effectLst/>
                <a:latin typeface="Comic Sans MS" pitchFamily="66" charset="0"/>
                <a:ea typeface="Calibri" pitchFamily="34" charset="0"/>
                <a:cs typeface="Times New Roman" pitchFamily="18" charset="0"/>
              </a:rPr>
              <a:t>valorativa</a:t>
            </a:r>
            <a:endParaRPr kumimoji="0" lang="es-ES" sz="2800" b="0" i="0" u="none" normalizeH="0" baseline="0" dirty="0" smtClean="0">
              <a:ln>
                <a:noFill/>
              </a:ln>
              <a:solidFill>
                <a:schemeClr val="tx1"/>
              </a:solidFill>
              <a:effectLst/>
              <a:latin typeface="Arial" pitchFamily="34" charset="0"/>
              <a:cs typeface="Arial" pitchFamily="34" charset="0"/>
            </a:endParaRPr>
          </a:p>
        </p:txBody>
      </p:sp>
      <p:sp>
        <p:nvSpPr>
          <p:cNvPr id="62496" name="Line 32"/>
          <p:cNvSpPr>
            <a:spLocks noChangeShapeType="1"/>
          </p:cNvSpPr>
          <p:nvPr/>
        </p:nvSpPr>
        <p:spPr bwMode="auto">
          <a:xfrm flipH="1" flipV="1">
            <a:off x="2123728" y="1340768"/>
            <a:ext cx="647700" cy="339725"/>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s-ES" sz="2800" dirty="0"/>
          </a:p>
        </p:txBody>
      </p:sp>
      <p:sp>
        <p:nvSpPr>
          <p:cNvPr id="62495" name="Line 31"/>
          <p:cNvSpPr>
            <a:spLocks noChangeShapeType="1"/>
          </p:cNvSpPr>
          <p:nvPr/>
        </p:nvSpPr>
        <p:spPr bwMode="auto">
          <a:xfrm flipH="1">
            <a:off x="2267744" y="2060848"/>
            <a:ext cx="21590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s-ES" sz="2800" dirty="0"/>
          </a:p>
        </p:txBody>
      </p:sp>
      <p:sp>
        <p:nvSpPr>
          <p:cNvPr id="62494" name="Line 30"/>
          <p:cNvSpPr>
            <a:spLocks noChangeShapeType="1"/>
          </p:cNvSpPr>
          <p:nvPr/>
        </p:nvSpPr>
        <p:spPr bwMode="auto">
          <a:xfrm flipH="1">
            <a:off x="2454424" y="2492896"/>
            <a:ext cx="533400" cy="350837"/>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s-ES" sz="2800" dirty="0"/>
          </a:p>
        </p:txBody>
      </p:sp>
      <p:sp>
        <p:nvSpPr>
          <p:cNvPr id="62493" name="Line 29"/>
          <p:cNvSpPr>
            <a:spLocks noChangeShapeType="1"/>
          </p:cNvSpPr>
          <p:nvPr/>
        </p:nvSpPr>
        <p:spPr bwMode="auto">
          <a:xfrm flipV="1">
            <a:off x="6492156" y="1375445"/>
            <a:ext cx="384100" cy="39737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s-ES" sz="2800" dirty="0"/>
          </a:p>
        </p:txBody>
      </p:sp>
      <p:sp>
        <p:nvSpPr>
          <p:cNvPr id="62491" name="Line 27"/>
          <p:cNvSpPr>
            <a:spLocks noChangeShapeType="1"/>
          </p:cNvSpPr>
          <p:nvPr/>
        </p:nvSpPr>
        <p:spPr bwMode="auto">
          <a:xfrm>
            <a:off x="6377856" y="2411735"/>
            <a:ext cx="498400" cy="153169"/>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s-ES" sz="2800" dirty="0"/>
          </a:p>
        </p:txBody>
      </p:sp>
      <p:sp>
        <p:nvSpPr>
          <p:cNvPr id="62516" name="Rectangle 52"/>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normalizeH="0" baseline="0" dirty="0" smtClean="0">
              <a:ln>
                <a:noFill/>
              </a:ln>
              <a:solidFill>
                <a:schemeClr val="tx1"/>
              </a:solidFill>
              <a:effectLst/>
              <a:latin typeface="Arial" pitchFamily="34" charset="0"/>
              <a:cs typeface="Arial" pitchFamily="34" charset="0"/>
            </a:endParaRPr>
          </a:p>
        </p:txBody>
      </p:sp>
      <p:sp>
        <p:nvSpPr>
          <p:cNvPr id="62517" name="Rectangle 53"/>
          <p:cNvSpPr>
            <a:spLocks noChangeArrowheads="1"/>
          </p:cNvSpPr>
          <p:nvPr/>
        </p:nvSpPr>
        <p:spPr bwMode="auto">
          <a:xfrm>
            <a:off x="251520" y="3573016"/>
            <a:ext cx="853244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342900" algn="l"/>
              </a:tabLst>
            </a:pPr>
            <a:r>
              <a:rPr lang="es-ES_tradnl" sz="2800" b="1" spc="5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Al leer atentamente cada apartado (</a:t>
            </a:r>
            <a:r>
              <a:rPr kumimoji="0" lang="es-ES_tradnl" sz="28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paso 2º) se pretende descubrir </a:t>
            </a:r>
            <a:r>
              <a:rPr kumimoji="0" lang="es-ES_tradnl" sz="2800" b="1" i="0" u="none" spc="50" normalizeH="0" baseline="0" dirty="0" smtClean="0">
                <a:ln w="12700" cmpd="sng">
                  <a:solidFill>
                    <a:schemeClr val="tx1"/>
                  </a:solidFill>
                  <a:prstDash val="solid"/>
                </a:ln>
                <a:solidFill>
                  <a:srgbClr val="FFFF00"/>
                </a:solidFill>
                <a:effectLst>
                  <a:glow rad="53100">
                    <a:schemeClr val="accent6">
                      <a:satMod val="180000"/>
                      <a:alpha val="30000"/>
                    </a:schemeClr>
                  </a:glow>
                </a:effectLst>
                <a:latin typeface="Arial" pitchFamily="34" charset="0"/>
                <a:ea typeface="Calibri" pitchFamily="34" charset="0"/>
                <a:cs typeface="Times New Roman" pitchFamily="18" charset="0"/>
              </a:rPr>
              <a:t>qué me dice el apartado que estoy leyendo.</a:t>
            </a:r>
            <a:r>
              <a:rPr kumimoji="0" lang="es-ES_tradnl" sz="28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 </a:t>
            </a:r>
          </a:p>
          <a:p>
            <a:pPr marL="0" marR="0" lvl="0" indent="0" algn="just" defTabSz="914400" rtl="0" eaLnBrk="1" fontAlgn="base" latinLnBrk="0" hangingPunct="1">
              <a:lnSpc>
                <a:spcPct val="100000"/>
              </a:lnSpc>
              <a:spcBef>
                <a:spcPct val="0"/>
              </a:spcBef>
              <a:spcAft>
                <a:spcPct val="0"/>
              </a:spcAft>
              <a:buClrTx/>
              <a:buSzTx/>
              <a:buFontTx/>
              <a:buNone/>
              <a:tabLst>
                <a:tab pos="342900" algn="l"/>
              </a:tabLst>
            </a:pPr>
            <a:endParaRPr lang="es-ES_tradnl" sz="2800" b="1" spc="5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tab pos="342900" algn="l"/>
              </a:tabLst>
            </a:pPr>
            <a:r>
              <a:rPr kumimoji="0" lang="es-ES_tradnl" sz="2800" b="1" i="0" u="none" spc="50" normalizeH="0" baseline="0" dirty="0" smtClean="0">
                <a:ln w="12700" cmpd="sng">
                  <a:solidFill>
                    <a:schemeClr val="tx1"/>
                  </a:solidFill>
                  <a:prstDash val="solid"/>
                </a:ln>
                <a:effectLst>
                  <a:glow rad="53100">
                    <a:schemeClr val="accent6">
                      <a:satMod val="180000"/>
                      <a:alpha val="30000"/>
                    </a:schemeClr>
                  </a:glow>
                </a:effectLst>
                <a:latin typeface="Arial" pitchFamily="34" charset="0"/>
                <a:ea typeface="Calibri" pitchFamily="34" charset="0"/>
                <a:cs typeface="Times New Roman" pitchFamily="18" charset="0"/>
              </a:rPr>
              <a:t>Para ello puedes utilizar alguna de las siguientes estrategias:</a:t>
            </a:r>
            <a:endParaRPr kumimoji="0" lang="es-ES_tradnl" sz="4000" b="1" i="0" u="none" spc="50" normalizeH="0" baseline="0" dirty="0" smtClean="0">
              <a:ln w="12700" cmpd="sng">
                <a:solidFill>
                  <a:schemeClr val="tx1"/>
                </a:solidFill>
                <a:prstDash val="solid"/>
              </a:ln>
              <a:effectLst>
                <a:glow rad="53100">
                  <a:schemeClr val="accent6">
                    <a:satMod val="180000"/>
                    <a:alpha val="30000"/>
                  </a:schemeClr>
                </a:glow>
              </a:effectLst>
              <a:latin typeface="Arial" pitchFamily="34" charset="0"/>
              <a:cs typeface="Arial" pitchFamily="34" charset="0"/>
            </a:endParaRPr>
          </a:p>
        </p:txBody>
      </p:sp>
      <p:sp>
        <p:nvSpPr>
          <p:cNvPr id="20" name="Oval 38"/>
          <p:cNvSpPr>
            <a:spLocks noChangeArrowheads="1"/>
          </p:cNvSpPr>
          <p:nvPr/>
        </p:nvSpPr>
        <p:spPr bwMode="auto">
          <a:xfrm>
            <a:off x="6876256" y="1738139"/>
            <a:ext cx="2088232" cy="466725"/>
          </a:xfrm>
          <a:prstGeom prst="ellipse">
            <a:avLst/>
          </a:prstGeom>
          <a:solidFill>
            <a:srgbClr val="CCFF99"/>
          </a:solidFill>
          <a:ln w="9525">
            <a:noFill/>
            <a:round/>
            <a:headEnd/>
            <a:tailEnd/>
          </a:ln>
          <a:effectLst>
            <a:outerShdw dist="35921" dir="2700000" algn="ctr" rotWithShape="0">
              <a:srgbClr val="808080"/>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600" b="1" i="0" u="none" normalizeH="0" baseline="0" dirty="0" smtClean="0">
                <a:ln>
                  <a:noFill/>
                </a:ln>
                <a:solidFill>
                  <a:schemeClr val="tx1"/>
                </a:solidFill>
                <a:effectLst/>
                <a:latin typeface="Comic Sans MS" pitchFamily="66" charset="0"/>
                <a:ea typeface="Calibri" pitchFamily="34" charset="0"/>
                <a:cs typeface="Times New Roman" pitchFamily="18" charset="0"/>
              </a:rPr>
              <a:t>expresividad</a:t>
            </a:r>
            <a:endParaRPr kumimoji="0" lang="es-ES" sz="2800" b="0" i="0" u="none" normalizeH="0" baseline="0" dirty="0" smtClean="0">
              <a:ln>
                <a:noFill/>
              </a:ln>
              <a:solidFill>
                <a:schemeClr val="tx1"/>
              </a:solidFill>
              <a:effectLst/>
              <a:latin typeface="Arial" pitchFamily="34" charset="0"/>
              <a:cs typeface="Arial" pitchFamily="34" charset="0"/>
            </a:endParaRPr>
          </a:p>
        </p:txBody>
      </p:sp>
      <p:sp>
        <p:nvSpPr>
          <p:cNvPr id="21" name="Line 27"/>
          <p:cNvSpPr>
            <a:spLocks noChangeShapeType="1"/>
          </p:cNvSpPr>
          <p:nvPr/>
        </p:nvSpPr>
        <p:spPr bwMode="auto">
          <a:xfrm>
            <a:off x="6574638" y="2055187"/>
            <a:ext cx="301618"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s-ES" sz="2800" dirty="0"/>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62506"/>
                                        </p:tgtEl>
                                        <p:attrNameLst>
                                          <p:attrName>style.visibility</p:attrName>
                                        </p:attrNameLst>
                                      </p:cBhvr>
                                      <p:to>
                                        <p:strVal val="visible"/>
                                      </p:to>
                                    </p:set>
                                    <p:anim calcmode="lin" valueType="num">
                                      <p:cBhvr>
                                        <p:cTn id="7" dur="3000" fill="hold"/>
                                        <p:tgtEl>
                                          <p:spTgt spid="62506"/>
                                        </p:tgtEl>
                                        <p:attrNameLst>
                                          <p:attrName>ppt_w</p:attrName>
                                        </p:attrNameLst>
                                      </p:cBhvr>
                                      <p:tavLst>
                                        <p:tav tm="0">
                                          <p:val>
                                            <p:fltVal val="0"/>
                                          </p:val>
                                        </p:tav>
                                        <p:tav tm="100000">
                                          <p:val>
                                            <p:strVal val="#ppt_w"/>
                                          </p:val>
                                        </p:tav>
                                      </p:tavLst>
                                    </p:anim>
                                    <p:anim calcmode="lin" valueType="num">
                                      <p:cBhvr>
                                        <p:cTn id="8" dur="3000" fill="hold"/>
                                        <p:tgtEl>
                                          <p:spTgt spid="62506"/>
                                        </p:tgtEl>
                                        <p:attrNameLst>
                                          <p:attrName>ppt_h</p:attrName>
                                        </p:attrNameLst>
                                      </p:cBhvr>
                                      <p:tavLst>
                                        <p:tav tm="0">
                                          <p:val>
                                            <p:fltVal val="0"/>
                                          </p:val>
                                        </p:tav>
                                        <p:tav tm="100000">
                                          <p:val>
                                            <p:strVal val="#ppt_h"/>
                                          </p:val>
                                        </p:tav>
                                      </p:tavLst>
                                    </p:anim>
                                    <p:animEffect transition="in" filter="fade">
                                      <p:cBhvr>
                                        <p:cTn id="9" dur="3000"/>
                                        <p:tgtEl>
                                          <p:spTgt spid="62506"/>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62505"/>
                                        </p:tgtEl>
                                        <p:attrNameLst>
                                          <p:attrName>style.visibility</p:attrName>
                                        </p:attrNameLst>
                                      </p:cBhvr>
                                      <p:to>
                                        <p:strVal val="visible"/>
                                      </p:to>
                                    </p:set>
                                    <p:anim calcmode="lin" valueType="num">
                                      <p:cBhvr>
                                        <p:cTn id="12" dur="3000" fill="hold"/>
                                        <p:tgtEl>
                                          <p:spTgt spid="62505"/>
                                        </p:tgtEl>
                                        <p:attrNameLst>
                                          <p:attrName>ppt_w</p:attrName>
                                        </p:attrNameLst>
                                      </p:cBhvr>
                                      <p:tavLst>
                                        <p:tav tm="0">
                                          <p:val>
                                            <p:fltVal val="0"/>
                                          </p:val>
                                        </p:tav>
                                        <p:tav tm="100000">
                                          <p:val>
                                            <p:strVal val="#ppt_w"/>
                                          </p:val>
                                        </p:tav>
                                      </p:tavLst>
                                    </p:anim>
                                    <p:anim calcmode="lin" valueType="num">
                                      <p:cBhvr>
                                        <p:cTn id="13" dur="3000" fill="hold"/>
                                        <p:tgtEl>
                                          <p:spTgt spid="62505"/>
                                        </p:tgtEl>
                                        <p:attrNameLst>
                                          <p:attrName>ppt_h</p:attrName>
                                        </p:attrNameLst>
                                      </p:cBhvr>
                                      <p:tavLst>
                                        <p:tav tm="0">
                                          <p:val>
                                            <p:fltVal val="0"/>
                                          </p:val>
                                        </p:tav>
                                        <p:tav tm="100000">
                                          <p:val>
                                            <p:strVal val="#ppt_h"/>
                                          </p:val>
                                        </p:tav>
                                      </p:tavLst>
                                    </p:anim>
                                    <p:animEffect transition="in" filter="fade">
                                      <p:cBhvr>
                                        <p:cTn id="14" dur="3000"/>
                                        <p:tgtEl>
                                          <p:spTgt spid="62505"/>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62504"/>
                                        </p:tgtEl>
                                        <p:attrNameLst>
                                          <p:attrName>style.visibility</p:attrName>
                                        </p:attrNameLst>
                                      </p:cBhvr>
                                      <p:to>
                                        <p:strVal val="visible"/>
                                      </p:to>
                                    </p:set>
                                    <p:anim calcmode="lin" valueType="num">
                                      <p:cBhvr>
                                        <p:cTn id="17" dur="3000" fill="hold"/>
                                        <p:tgtEl>
                                          <p:spTgt spid="62504"/>
                                        </p:tgtEl>
                                        <p:attrNameLst>
                                          <p:attrName>ppt_w</p:attrName>
                                        </p:attrNameLst>
                                      </p:cBhvr>
                                      <p:tavLst>
                                        <p:tav tm="0">
                                          <p:val>
                                            <p:fltVal val="0"/>
                                          </p:val>
                                        </p:tav>
                                        <p:tav tm="100000">
                                          <p:val>
                                            <p:strVal val="#ppt_w"/>
                                          </p:val>
                                        </p:tav>
                                      </p:tavLst>
                                    </p:anim>
                                    <p:anim calcmode="lin" valueType="num">
                                      <p:cBhvr>
                                        <p:cTn id="18" dur="3000" fill="hold"/>
                                        <p:tgtEl>
                                          <p:spTgt spid="62504"/>
                                        </p:tgtEl>
                                        <p:attrNameLst>
                                          <p:attrName>ppt_h</p:attrName>
                                        </p:attrNameLst>
                                      </p:cBhvr>
                                      <p:tavLst>
                                        <p:tav tm="0">
                                          <p:val>
                                            <p:fltVal val="0"/>
                                          </p:val>
                                        </p:tav>
                                        <p:tav tm="100000">
                                          <p:val>
                                            <p:strVal val="#ppt_h"/>
                                          </p:val>
                                        </p:tav>
                                      </p:tavLst>
                                    </p:anim>
                                    <p:animEffect transition="in" filter="fade">
                                      <p:cBhvr>
                                        <p:cTn id="19" dur="3000"/>
                                        <p:tgtEl>
                                          <p:spTgt spid="62504"/>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62503"/>
                                        </p:tgtEl>
                                        <p:attrNameLst>
                                          <p:attrName>style.visibility</p:attrName>
                                        </p:attrNameLst>
                                      </p:cBhvr>
                                      <p:to>
                                        <p:strVal val="visible"/>
                                      </p:to>
                                    </p:set>
                                    <p:anim calcmode="lin" valueType="num">
                                      <p:cBhvr>
                                        <p:cTn id="22" dur="3000" fill="hold"/>
                                        <p:tgtEl>
                                          <p:spTgt spid="62503"/>
                                        </p:tgtEl>
                                        <p:attrNameLst>
                                          <p:attrName>ppt_w</p:attrName>
                                        </p:attrNameLst>
                                      </p:cBhvr>
                                      <p:tavLst>
                                        <p:tav tm="0">
                                          <p:val>
                                            <p:fltVal val="0"/>
                                          </p:val>
                                        </p:tav>
                                        <p:tav tm="100000">
                                          <p:val>
                                            <p:strVal val="#ppt_w"/>
                                          </p:val>
                                        </p:tav>
                                      </p:tavLst>
                                    </p:anim>
                                    <p:anim calcmode="lin" valueType="num">
                                      <p:cBhvr>
                                        <p:cTn id="23" dur="3000" fill="hold"/>
                                        <p:tgtEl>
                                          <p:spTgt spid="62503"/>
                                        </p:tgtEl>
                                        <p:attrNameLst>
                                          <p:attrName>ppt_h</p:attrName>
                                        </p:attrNameLst>
                                      </p:cBhvr>
                                      <p:tavLst>
                                        <p:tav tm="0">
                                          <p:val>
                                            <p:fltVal val="0"/>
                                          </p:val>
                                        </p:tav>
                                        <p:tav tm="100000">
                                          <p:val>
                                            <p:strVal val="#ppt_h"/>
                                          </p:val>
                                        </p:tav>
                                      </p:tavLst>
                                    </p:anim>
                                    <p:animEffect transition="in" filter="fade">
                                      <p:cBhvr>
                                        <p:cTn id="24" dur="3000"/>
                                        <p:tgtEl>
                                          <p:spTgt spid="62503"/>
                                        </p:tgtEl>
                                      </p:cBhvr>
                                    </p:animEffect>
                                  </p:childTnLst>
                                </p:cTn>
                              </p:par>
                              <p:par>
                                <p:cTn id="25" presetID="53" presetClass="entr" presetSubtype="0" fill="hold" grpId="0" nodeType="withEffect">
                                  <p:stCondLst>
                                    <p:cond delay="0"/>
                                  </p:stCondLst>
                                  <p:childTnLst>
                                    <p:set>
                                      <p:cBhvr>
                                        <p:cTn id="26" dur="1" fill="hold">
                                          <p:stCondLst>
                                            <p:cond delay="0"/>
                                          </p:stCondLst>
                                        </p:cTn>
                                        <p:tgtEl>
                                          <p:spTgt spid="62502"/>
                                        </p:tgtEl>
                                        <p:attrNameLst>
                                          <p:attrName>style.visibility</p:attrName>
                                        </p:attrNameLst>
                                      </p:cBhvr>
                                      <p:to>
                                        <p:strVal val="visible"/>
                                      </p:to>
                                    </p:set>
                                    <p:anim calcmode="lin" valueType="num">
                                      <p:cBhvr>
                                        <p:cTn id="27" dur="3000" fill="hold"/>
                                        <p:tgtEl>
                                          <p:spTgt spid="62502"/>
                                        </p:tgtEl>
                                        <p:attrNameLst>
                                          <p:attrName>ppt_w</p:attrName>
                                        </p:attrNameLst>
                                      </p:cBhvr>
                                      <p:tavLst>
                                        <p:tav tm="0">
                                          <p:val>
                                            <p:fltVal val="0"/>
                                          </p:val>
                                        </p:tav>
                                        <p:tav tm="100000">
                                          <p:val>
                                            <p:strVal val="#ppt_w"/>
                                          </p:val>
                                        </p:tav>
                                      </p:tavLst>
                                    </p:anim>
                                    <p:anim calcmode="lin" valueType="num">
                                      <p:cBhvr>
                                        <p:cTn id="28" dur="3000" fill="hold"/>
                                        <p:tgtEl>
                                          <p:spTgt spid="62502"/>
                                        </p:tgtEl>
                                        <p:attrNameLst>
                                          <p:attrName>ppt_h</p:attrName>
                                        </p:attrNameLst>
                                      </p:cBhvr>
                                      <p:tavLst>
                                        <p:tav tm="0">
                                          <p:val>
                                            <p:fltVal val="0"/>
                                          </p:val>
                                        </p:tav>
                                        <p:tav tm="100000">
                                          <p:val>
                                            <p:strVal val="#ppt_h"/>
                                          </p:val>
                                        </p:tav>
                                      </p:tavLst>
                                    </p:anim>
                                    <p:animEffect transition="in" filter="fade">
                                      <p:cBhvr>
                                        <p:cTn id="29" dur="3000"/>
                                        <p:tgtEl>
                                          <p:spTgt spid="62502"/>
                                        </p:tgtEl>
                                      </p:cBhvr>
                                    </p:animEffect>
                                  </p:childTnLst>
                                </p:cTn>
                              </p:par>
                              <p:par>
                                <p:cTn id="30" presetID="53" presetClass="entr" presetSubtype="0" fill="hold" grpId="0" nodeType="withEffect">
                                  <p:stCondLst>
                                    <p:cond delay="0"/>
                                  </p:stCondLst>
                                  <p:childTnLst>
                                    <p:set>
                                      <p:cBhvr>
                                        <p:cTn id="31" dur="1" fill="hold">
                                          <p:stCondLst>
                                            <p:cond delay="0"/>
                                          </p:stCondLst>
                                        </p:cTn>
                                        <p:tgtEl>
                                          <p:spTgt spid="62501"/>
                                        </p:tgtEl>
                                        <p:attrNameLst>
                                          <p:attrName>style.visibility</p:attrName>
                                        </p:attrNameLst>
                                      </p:cBhvr>
                                      <p:to>
                                        <p:strVal val="visible"/>
                                      </p:to>
                                    </p:set>
                                    <p:anim calcmode="lin" valueType="num">
                                      <p:cBhvr>
                                        <p:cTn id="32" dur="3000" fill="hold"/>
                                        <p:tgtEl>
                                          <p:spTgt spid="62501"/>
                                        </p:tgtEl>
                                        <p:attrNameLst>
                                          <p:attrName>ppt_w</p:attrName>
                                        </p:attrNameLst>
                                      </p:cBhvr>
                                      <p:tavLst>
                                        <p:tav tm="0">
                                          <p:val>
                                            <p:fltVal val="0"/>
                                          </p:val>
                                        </p:tav>
                                        <p:tav tm="100000">
                                          <p:val>
                                            <p:strVal val="#ppt_w"/>
                                          </p:val>
                                        </p:tav>
                                      </p:tavLst>
                                    </p:anim>
                                    <p:anim calcmode="lin" valueType="num">
                                      <p:cBhvr>
                                        <p:cTn id="33" dur="3000" fill="hold"/>
                                        <p:tgtEl>
                                          <p:spTgt spid="62501"/>
                                        </p:tgtEl>
                                        <p:attrNameLst>
                                          <p:attrName>ppt_h</p:attrName>
                                        </p:attrNameLst>
                                      </p:cBhvr>
                                      <p:tavLst>
                                        <p:tav tm="0">
                                          <p:val>
                                            <p:fltVal val="0"/>
                                          </p:val>
                                        </p:tav>
                                        <p:tav tm="100000">
                                          <p:val>
                                            <p:strVal val="#ppt_h"/>
                                          </p:val>
                                        </p:tav>
                                      </p:tavLst>
                                    </p:anim>
                                    <p:animEffect transition="in" filter="fade">
                                      <p:cBhvr>
                                        <p:cTn id="34" dur="3000"/>
                                        <p:tgtEl>
                                          <p:spTgt spid="62501"/>
                                        </p:tgtEl>
                                      </p:cBhvr>
                                    </p:animEffect>
                                  </p:childTnLst>
                                </p:cTn>
                              </p:par>
                              <p:par>
                                <p:cTn id="35" presetID="53" presetClass="entr" presetSubtype="0" fill="hold" grpId="0" nodeType="withEffect">
                                  <p:stCondLst>
                                    <p:cond delay="0"/>
                                  </p:stCondLst>
                                  <p:childTnLst>
                                    <p:set>
                                      <p:cBhvr>
                                        <p:cTn id="36" dur="1" fill="hold">
                                          <p:stCondLst>
                                            <p:cond delay="0"/>
                                          </p:stCondLst>
                                        </p:cTn>
                                        <p:tgtEl>
                                          <p:spTgt spid="62500"/>
                                        </p:tgtEl>
                                        <p:attrNameLst>
                                          <p:attrName>style.visibility</p:attrName>
                                        </p:attrNameLst>
                                      </p:cBhvr>
                                      <p:to>
                                        <p:strVal val="visible"/>
                                      </p:to>
                                    </p:set>
                                    <p:anim calcmode="lin" valueType="num">
                                      <p:cBhvr>
                                        <p:cTn id="37" dur="3000" fill="hold"/>
                                        <p:tgtEl>
                                          <p:spTgt spid="62500"/>
                                        </p:tgtEl>
                                        <p:attrNameLst>
                                          <p:attrName>ppt_w</p:attrName>
                                        </p:attrNameLst>
                                      </p:cBhvr>
                                      <p:tavLst>
                                        <p:tav tm="0">
                                          <p:val>
                                            <p:fltVal val="0"/>
                                          </p:val>
                                        </p:tav>
                                        <p:tav tm="100000">
                                          <p:val>
                                            <p:strVal val="#ppt_w"/>
                                          </p:val>
                                        </p:tav>
                                      </p:tavLst>
                                    </p:anim>
                                    <p:anim calcmode="lin" valueType="num">
                                      <p:cBhvr>
                                        <p:cTn id="38" dur="3000" fill="hold"/>
                                        <p:tgtEl>
                                          <p:spTgt spid="62500"/>
                                        </p:tgtEl>
                                        <p:attrNameLst>
                                          <p:attrName>ppt_h</p:attrName>
                                        </p:attrNameLst>
                                      </p:cBhvr>
                                      <p:tavLst>
                                        <p:tav tm="0">
                                          <p:val>
                                            <p:fltVal val="0"/>
                                          </p:val>
                                        </p:tav>
                                        <p:tav tm="100000">
                                          <p:val>
                                            <p:strVal val="#ppt_h"/>
                                          </p:val>
                                        </p:tav>
                                      </p:tavLst>
                                    </p:anim>
                                    <p:animEffect transition="in" filter="fade">
                                      <p:cBhvr>
                                        <p:cTn id="39" dur="3000"/>
                                        <p:tgtEl>
                                          <p:spTgt spid="62500"/>
                                        </p:tgtEl>
                                      </p:cBhvr>
                                    </p:animEffect>
                                  </p:childTnLst>
                                </p:cTn>
                              </p:par>
                              <p:par>
                                <p:cTn id="40" presetID="53" presetClass="entr" presetSubtype="0" fill="hold" grpId="0" nodeType="withEffect">
                                  <p:stCondLst>
                                    <p:cond delay="0"/>
                                  </p:stCondLst>
                                  <p:childTnLst>
                                    <p:set>
                                      <p:cBhvr>
                                        <p:cTn id="41" dur="1" fill="hold">
                                          <p:stCondLst>
                                            <p:cond delay="0"/>
                                          </p:stCondLst>
                                        </p:cTn>
                                        <p:tgtEl>
                                          <p:spTgt spid="62499"/>
                                        </p:tgtEl>
                                        <p:attrNameLst>
                                          <p:attrName>style.visibility</p:attrName>
                                        </p:attrNameLst>
                                      </p:cBhvr>
                                      <p:to>
                                        <p:strVal val="visible"/>
                                      </p:to>
                                    </p:set>
                                    <p:anim calcmode="lin" valueType="num">
                                      <p:cBhvr>
                                        <p:cTn id="42" dur="3000" fill="hold"/>
                                        <p:tgtEl>
                                          <p:spTgt spid="62499"/>
                                        </p:tgtEl>
                                        <p:attrNameLst>
                                          <p:attrName>ppt_w</p:attrName>
                                        </p:attrNameLst>
                                      </p:cBhvr>
                                      <p:tavLst>
                                        <p:tav tm="0">
                                          <p:val>
                                            <p:fltVal val="0"/>
                                          </p:val>
                                        </p:tav>
                                        <p:tav tm="100000">
                                          <p:val>
                                            <p:strVal val="#ppt_w"/>
                                          </p:val>
                                        </p:tav>
                                      </p:tavLst>
                                    </p:anim>
                                    <p:anim calcmode="lin" valueType="num">
                                      <p:cBhvr>
                                        <p:cTn id="43" dur="3000" fill="hold"/>
                                        <p:tgtEl>
                                          <p:spTgt spid="62499"/>
                                        </p:tgtEl>
                                        <p:attrNameLst>
                                          <p:attrName>ppt_h</p:attrName>
                                        </p:attrNameLst>
                                      </p:cBhvr>
                                      <p:tavLst>
                                        <p:tav tm="0">
                                          <p:val>
                                            <p:fltVal val="0"/>
                                          </p:val>
                                        </p:tav>
                                        <p:tav tm="100000">
                                          <p:val>
                                            <p:strVal val="#ppt_h"/>
                                          </p:val>
                                        </p:tav>
                                      </p:tavLst>
                                    </p:anim>
                                    <p:animEffect transition="in" filter="fade">
                                      <p:cBhvr>
                                        <p:cTn id="44" dur="3000"/>
                                        <p:tgtEl>
                                          <p:spTgt spid="62499"/>
                                        </p:tgtEl>
                                      </p:cBhvr>
                                    </p:animEffect>
                                  </p:childTnLst>
                                </p:cTn>
                              </p:par>
                              <p:par>
                                <p:cTn id="45" presetID="53" presetClass="entr" presetSubtype="0" fill="hold" grpId="0" nodeType="withEffect">
                                  <p:stCondLst>
                                    <p:cond delay="0"/>
                                  </p:stCondLst>
                                  <p:childTnLst>
                                    <p:set>
                                      <p:cBhvr>
                                        <p:cTn id="46" dur="1" fill="hold">
                                          <p:stCondLst>
                                            <p:cond delay="0"/>
                                          </p:stCondLst>
                                        </p:cTn>
                                        <p:tgtEl>
                                          <p:spTgt spid="62498"/>
                                        </p:tgtEl>
                                        <p:attrNameLst>
                                          <p:attrName>style.visibility</p:attrName>
                                        </p:attrNameLst>
                                      </p:cBhvr>
                                      <p:to>
                                        <p:strVal val="visible"/>
                                      </p:to>
                                    </p:set>
                                    <p:anim calcmode="lin" valueType="num">
                                      <p:cBhvr>
                                        <p:cTn id="47" dur="3000" fill="hold"/>
                                        <p:tgtEl>
                                          <p:spTgt spid="62498"/>
                                        </p:tgtEl>
                                        <p:attrNameLst>
                                          <p:attrName>ppt_w</p:attrName>
                                        </p:attrNameLst>
                                      </p:cBhvr>
                                      <p:tavLst>
                                        <p:tav tm="0">
                                          <p:val>
                                            <p:fltVal val="0"/>
                                          </p:val>
                                        </p:tav>
                                        <p:tav tm="100000">
                                          <p:val>
                                            <p:strVal val="#ppt_w"/>
                                          </p:val>
                                        </p:tav>
                                      </p:tavLst>
                                    </p:anim>
                                    <p:anim calcmode="lin" valueType="num">
                                      <p:cBhvr>
                                        <p:cTn id="48" dur="3000" fill="hold"/>
                                        <p:tgtEl>
                                          <p:spTgt spid="62498"/>
                                        </p:tgtEl>
                                        <p:attrNameLst>
                                          <p:attrName>ppt_h</p:attrName>
                                        </p:attrNameLst>
                                      </p:cBhvr>
                                      <p:tavLst>
                                        <p:tav tm="0">
                                          <p:val>
                                            <p:fltVal val="0"/>
                                          </p:val>
                                        </p:tav>
                                        <p:tav tm="100000">
                                          <p:val>
                                            <p:strVal val="#ppt_h"/>
                                          </p:val>
                                        </p:tav>
                                      </p:tavLst>
                                    </p:anim>
                                    <p:animEffect transition="in" filter="fade">
                                      <p:cBhvr>
                                        <p:cTn id="49" dur="3000"/>
                                        <p:tgtEl>
                                          <p:spTgt spid="62498"/>
                                        </p:tgtEl>
                                      </p:cBhvr>
                                    </p:animEffect>
                                  </p:childTnLst>
                                </p:cTn>
                              </p:par>
                              <p:par>
                                <p:cTn id="50" presetID="53" presetClass="entr" presetSubtype="0" fill="hold" grpId="0" nodeType="withEffect">
                                  <p:stCondLst>
                                    <p:cond delay="0"/>
                                  </p:stCondLst>
                                  <p:childTnLst>
                                    <p:set>
                                      <p:cBhvr>
                                        <p:cTn id="51" dur="1" fill="hold">
                                          <p:stCondLst>
                                            <p:cond delay="0"/>
                                          </p:stCondLst>
                                        </p:cTn>
                                        <p:tgtEl>
                                          <p:spTgt spid="62497"/>
                                        </p:tgtEl>
                                        <p:attrNameLst>
                                          <p:attrName>style.visibility</p:attrName>
                                        </p:attrNameLst>
                                      </p:cBhvr>
                                      <p:to>
                                        <p:strVal val="visible"/>
                                      </p:to>
                                    </p:set>
                                    <p:anim calcmode="lin" valueType="num">
                                      <p:cBhvr>
                                        <p:cTn id="52" dur="3000" fill="hold"/>
                                        <p:tgtEl>
                                          <p:spTgt spid="62497"/>
                                        </p:tgtEl>
                                        <p:attrNameLst>
                                          <p:attrName>ppt_w</p:attrName>
                                        </p:attrNameLst>
                                      </p:cBhvr>
                                      <p:tavLst>
                                        <p:tav tm="0">
                                          <p:val>
                                            <p:fltVal val="0"/>
                                          </p:val>
                                        </p:tav>
                                        <p:tav tm="100000">
                                          <p:val>
                                            <p:strVal val="#ppt_w"/>
                                          </p:val>
                                        </p:tav>
                                      </p:tavLst>
                                    </p:anim>
                                    <p:anim calcmode="lin" valueType="num">
                                      <p:cBhvr>
                                        <p:cTn id="53" dur="3000" fill="hold"/>
                                        <p:tgtEl>
                                          <p:spTgt spid="62497"/>
                                        </p:tgtEl>
                                        <p:attrNameLst>
                                          <p:attrName>ppt_h</p:attrName>
                                        </p:attrNameLst>
                                      </p:cBhvr>
                                      <p:tavLst>
                                        <p:tav tm="0">
                                          <p:val>
                                            <p:fltVal val="0"/>
                                          </p:val>
                                        </p:tav>
                                        <p:tav tm="100000">
                                          <p:val>
                                            <p:strVal val="#ppt_h"/>
                                          </p:val>
                                        </p:tav>
                                      </p:tavLst>
                                    </p:anim>
                                    <p:animEffect transition="in" filter="fade">
                                      <p:cBhvr>
                                        <p:cTn id="54" dur="3000"/>
                                        <p:tgtEl>
                                          <p:spTgt spid="62497"/>
                                        </p:tgtEl>
                                      </p:cBhvr>
                                    </p:animEffect>
                                  </p:childTnLst>
                                </p:cTn>
                              </p:par>
                              <p:par>
                                <p:cTn id="55" presetID="53" presetClass="entr" presetSubtype="0" fill="hold" grpId="0" nodeType="withEffect">
                                  <p:stCondLst>
                                    <p:cond delay="0"/>
                                  </p:stCondLst>
                                  <p:childTnLst>
                                    <p:set>
                                      <p:cBhvr>
                                        <p:cTn id="56" dur="1" fill="hold">
                                          <p:stCondLst>
                                            <p:cond delay="0"/>
                                          </p:stCondLst>
                                        </p:cTn>
                                        <p:tgtEl>
                                          <p:spTgt spid="62496"/>
                                        </p:tgtEl>
                                        <p:attrNameLst>
                                          <p:attrName>style.visibility</p:attrName>
                                        </p:attrNameLst>
                                      </p:cBhvr>
                                      <p:to>
                                        <p:strVal val="visible"/>
                                      </p:to>
                                    </p:set>
                                    <p:anim calcmode="lin" valueType="num">
                                      <p:cBhvr>
                                        <p:cTn id="57" dur="3000" fill="hold"/>
                                        <p:tgtEl>
                                          <p:spTgt spid="62496"/>
                                        </p:tgtEl>
                                        <p:attrNameLst>
                                          <p:attrName>ppt_w</p:attrName>
                                        </p:attrNameLst>
                                      </p:cBhvr>
                                      <p:tavLst>
                                        <p:tav tm="0">
                                          <p:val>
                                            <p:fltVal val="0"/>
                                          </p:val>
                                        </p:tav>
                                        <p:tav tm="100000">
                                          <p:val>
                                            <p:strVal val="#ppt_w"/>
                                          </p:val>
                                        </p:tav>
                                      </p:tavLst>
                                    </p:anim>
                                    <p:anim calcmode="lin" valueType="num">
                                      <p:cBhvr>
                                        <p:cTn id="58" dur="3000" fill="hold"/>
                                        <p:tgtEl>
                                          <p:spTgt spid="62496"/>
                                        </p:tgtEl>
                                        <p:attrNameLst>
                                          <p:attrName>ppt_h</p:attrName>
                                        </p:attrNameLst>
                                      </p:cBhvr>
                                      <p:tavLst>
                                        <p:tav tm="0">
                                          <p:val>
                                            <p:fltVal val="0"/>
                                          </p:val>
                                        </p:tav>
                                        <p:tav tm="100000">
                                          <p:val>
                                            <p:strVal val="#ppt_h"/>
                                          </p:val>
                                        </p:tav>
                                      </p:tavLst>
                                    </p:anim>
                                    <p:animEffect transition="in" filter="fade">
                                      <p:cBhvr>
                                        <p:cTn id="59" dur="3000"/>
                                        <p:tgtEl>
                                          <p:spTgt spid="62496"/>
                                        </p:tgtEl>
                                      </p:cBhvr>
                                    </p:animEffect>
                                  </p:childTnLst>
                                </p:cTn>
                              </p:par>
                              <p:par>
                                <p:cTn id="60" presetID="53" presetClass="entr" presetSubtype="0" fill="hold" grpId="0" nodeType="withEffect">
                                  <p:stCondLst>
                                    <p:cond delay="0"/>
                                  </p:stCondLst>
                                  <p:childTnLst>
                                    <p:set>
                                      <p:cBhvr>
                                        <p:cTn id="61" dur="1" fill="hold">
                                          <p:stCondLst>
                                            <p:cond delay="0"/>
                                          </p:stCondLst>
                                        </p:cTn>
                                        <p:tgtEl>
                                          <p:spTgt spid="62495"/>
                                        </p:tgtEl>
                                        <p:attrNameLst>
                                          <p:attrName>style.visibility</p:attrName>
                                        </p:attrNameLst>
                                      </p:cBhvr>
                                      <p:to>
                                        <p:strVal val="visible"/>
                                      </p:to>
                                    </p:set>
                                    <p:anim calcmode="lin" valueType="num">
                                      <p:cBhvr>
                                        <p:cTn id="62" dur="3000" fill="hold"/>
                                        <p:tgtEl>
                                          <p:spTgt spid="62495"/>
                                        </p:tgtEl>
                                        <p:attrNameLst>
                                          <p:attrName>ppt_w</p:attrName>
                                        </p:attrNameLst>
                                      </p:cBhvr>
                                      <p:tavLst>
                                        <p:tav tm="0">
                                          <p:val>
                                            <p:fltVal val="0"/>
                                          </p:val>
                                        </p:tav>
                                        <p:tav tm="100000">
                                          <p:val>
                                            <p:strVal val="#ppt_w"/>
                                          </p:val>
                                        </p:tav>
                                      </p:tavLst>
                                    </p:anim>
                                    <p:anim calcmode="lin" valueType="num">
                                      <p:cBhvr>
                                        <p:cTn id="63" dur="3000" fill="hold"/>
                                        <p:tgtEl>
                                          <p:spTgt spid="62495"/>
                                        </p:tgtEl>
                                        <p:attrNameLst>
                                          <p:attrName>ppt_h</p:attrName>
                                        </p:attrNameLst>
                                      </p:cBhvr>
                                      <p:tavLst>
                                        <p:tav tm="0">
                                          <p:val>
                                            <p:fltVal val="0"/>
                                          </p:val>
                                        </p:tav>
                                        <p:tav tm="100000">
                                          <p:val>
                                            <p:strVal val="#ppt_h"/>
                                          </p:val>
                                        </p:tav>
                                      </p:tavLst>
                                    </p:anim>
                                    <p:animEffect transition="in" filter="fade">
                                      <p:cBhvr>
                                        <p:cTn id="64" dur="3000"/>
                                        <p:tgtEl>
                                          <p:spTgt spid="62495"/>
                                        </p:tgtEl>
                                      </p:cBhvr>
                                    </p:animEffect>
                                  </p:childTnLst>
                                </p:cTn>
                              </p:par>
                              <p:par>
                                <p:cTn id="65" presetID="53" presetClass="entr" presetSubtype="0" fill="hold" grpId="0" nodeType="withEffect">
                                  <p:stCondLst>
                                    <p:cond delay="0"/>
                                  </p:stCondLst>
                                  <p:childTnLst>
                                    <p:set>
                                      <p:cBhvr>
                                        <p:cTn id="66" dur="1" fill="hold">
                                          <p:stCondLst>
                                            <p:cond delay="0"/>
                                          </p:stCondLst>
                                        </p:cTn>
                                        <p:tgtEl>
                                          <p:spTgt spid="62494"/>
                                        </p:tgtEl>
                                        <p:attrNameLst>
                                          <p:attrName>style.visibility</p:attrName>
                                        </p:attrNameLst>
                                      </p:cBhvr>
                                      <p:to>
                                        <p:strVal val="visible"/>
                                      </p:to>
                                    </p:set>
                                    <p:anim calcmode="lin" valueType="num">
                                      <p:cBhvr>
                                        <p:cTn id="67" dur="3000" fill="hold"/>
                                        <p:tgtEl>
                                          <p:spTgt spid="62494"/>
                                        </p:tgtEl>
                                        <p:attrNameLst>
                                          <p:attrName>ppt_w</p:attrName>
                                        </p:attrNameLst>
                                      </p:cBhvr>
                                      <p:tavLst>
                                        <p:tav tm="0">
                                          <p:val>
                                            <p:fltVal val="0"/>
                                          </p:val>
                                        </p:tav>
                                        <p:tav tm="100000">
                                          <p:val>
                                            <p:strVal val="#ppt_w"/>
                                          </p:val>
                                        </p:tav>
                                      </p:tavLst>
                                    </p:anim>
                                    <p:anim calcmode="lin" valueType="num">
                                      <p:cBhvr>
                                        <p:cTn id="68" dur="3000" fill="hold"/>
                                        <p:tgtEl>
                                          <p:spTgt spid="62494"/>
                                        </p:tgtEl>
                                        <p:attrNameLst>
                                          <p:attrName>ppt_h</p:attrName>
                                        </p:attrNameLst>
                                      </p:cBhvr>
                                      <p:tavLst>
                                        <p:tav tm="0">
                                          <p:val>
                                            <p:fltVal val="0"/>
                                          </p:val>
                                        </p:tav>
                                        <p:tav tm="100000">
                                          <p:val>
                                            <p:strVal val="#ppt_h"/>
                                          </p:val>
                                        </p:tav>
                                      </p:tavLst>
                                    </p:anim>
                                    <p:animEffect transition="in" filter="fade">
                                      <p:cBhvr>
                                        <p:cTn id="69" dur="3000"/>
                                        <p:tgtEl>
                                          <p:spTgt spid="62494"/>
                                        </p:tgtEl>
                                      </p:cBhvr>
                                    </p:animEffect>
                                  </p:childTnLst>
                                </p:cTn>
                              </p:par>
                              <p:par>
                                <p:cTn id="70" presetID="53" presetClass="entr" presetSubtype="0" fill="hold" grpId="0" nodeType="withEffect">
                                  <p:stCondLst>
                                    <p:cond delay="0"/>
                                  </p:stCondLst>
                                  <p:childTnLst>
                                    <p:set>
                                      <p:cBhvr>
                                        <p:cTn id="71" dur="1" fill="hold">
                                          <p:stCondLst>
                                            <p:cond delay="0"/>
                                          </p:stCondLst>
                                        </p:cTn>
                                        <p:tgtEl>
                                          <p:spTgt spid="62493"/>
                                        </p:tgtEl>
                                        <p:attrNameLst>
                                          <p:attrName>style.visibility</p:attrName>
                                        </p:attrNameLst>
                                      </p:cBhvr>
                                      <p:to>
                                        <p:strVal val="visible"/>
                                      </p:to>
                                    </p:set>
                                    <p:anim calcmode="lin" valueType="num">
                                      <p:cBhvr>
                                        <p:cTn id="72" dur="3000" fill="hold"/>
                                        <p:tgtEl>
                                          <p:spTgt spid="62493"/>
                                        </p:tgtEl>
                                        <p:attrNameLst>
                                          <p:attrName>ppt_w</p:attrName>
                                        </p:attrNameLst>
                                      </p:cBhvr>
                                      <p:tavLst>
                                        <p:tav tm="0">
                                          <p:val>
                                            <p:fltVal val="0"/>
                                          </p:val>
                                        </p:tav>
                                        <p:tav tm="100000">
                                          <p:val>
                                            <p:strVal val="#ppt_w"/>
                                          </p:val>
                                        </p:tav>
                                      </p:tavLst>
                                    </p:anim>
                                    <p:anim calcmode="lin" valueType="num">
                                      <p:cBhvr>
                                        <p:cTn id="73" dur="3000" fill="hold"/>
                                        <p:tgtEl>
                                          <p:spTgt spid="62493"/>
                                        </p:tgtEl>
                                        <p:attrNameLst>
                                          <p:attrName>ppt_h</p:attrName>
                                        </p:attrNameLst>
                                      </p:cBhvr>
                                      <p:tavLst>
                                        <p:tav tm="0">
                                          <p:val>
                                            <p:fltVal val="0"/>
                                          </p:val>
                                        </p:tav>
                                        <p:tav tm="100000">
                                          <p:val>
                                            <p:strVal val="#ppt_h"/>
                                          </p:val>
                                        </p:tav>
                                      </p:tavLst>
                                    </p:anim>
                                    <p:animEffect transition="in" filter="fade">
                                      <p:cBhvr>
                                        <p:cTn id="74" dur="3000"/>
                                        <p:tgtEl>
                                          <p:spTgt spid="62493"/>
                                        </p:tgtEl>
                                      </p:cBhvr>
                                    </p:animEffect>
                                  </p:childTnLst>
                                </p:cTn>
                              </p:par>
                              <p:par>
                                <p:cTn id="75" presetID="53" presetClass="entr" presetSubtype="0" fill="hold" grpId="0" nodeType="withEffect">
                                  <p:stCondLst>
                                    <p:cond delay="0"/>
                                  </p:stCondLst>
                                  <p:childTnLst>
                                    <p:set>
                                      <p:cBhvr>
                                        <p:cTn id="76" dur="1" fill="hold">
                                          <p:stCondLst>
                                            <p:cond delay="0"/>
                                          </p:stCondLst>
                                        </p:cTn>
                                        <p:tgtEl>
                                          <p:spTgt spid="62491"/>
                                        </p:tgtEl>
                                        <p:attrNameLst>
                                          <p:attrName>style.visibility</p:attrName>
                                        </p:attrNameLst>
                                      </p:cBhvr>
                                      <p:to>
                                        <p:strVal val="visible"/>
                                      </p:to>
                                    </p:set>
                                    <p:anim calcmode="lin" valueType="num">
                                      <p:cBhvr>
                                        <p:cTn id="77" dur="3000" fill="hold"/>
                                        <p:tgtEl>
                                          <p:spTgt spid="62491"/>
                                        </p:tgtEl>
                                        <p:attrNameLst>
                                          <p:attrName>ppt_w</p:attrName>
                                        </p:attrNameLst>
                                      </p:cBhvr>
                                      <p:tavLst>
                                        <p:tav tm="0">
                                          <p:val>
                                            <p:fltVal val="0"/>
                                          </p:val>
                                        </p:tav>
                                        <p:tav tm="100000">
                                          <p:val>
                                            <p:strVal val="#ppt_w"/>
                                          </p:val>
                                        </p:tav>
                                      </p:tavLst>
                                    </p:anim>
                                    <p:anim calcmode="lin" valueType="num">
                                      <p:cBhvr>
                                        <p:cTn id="78" dur="3000" fill="hold"/>
                                        <p:tgtEl>
                                          <p:spTgt spid="62491"/>
                                        </p:tgtEl>
                                        <p:attrNameLst>
                                          <p:attrName>ppt_h</p:attrName>
                                        </p:attrNameLst>
                                      </p:cBhvr>
                                      <p:tavLst>
                                        <p:tav tm="0">
                                          <p:val>
                                            <p:fltVal val="0"/>
                                          </p:val>
                                        </p:tav>
                                        <p:tav tm="100000">
                                          <p:val>
                                            <p:strVal val="#ppt_h"/>
                                          </p:val>
                                        </p:tav>
                                      </p:tavLst>
                                    </p:anim>
                                    <p:animEffect transition="in" filter="fade">
                                      <p:cBhvr>
                                        <p:cTn id="79" dur="3000"/>
                                        <p:tgtEl>
                                          <p:spTgt spid="62491"/>
                                        </p:tgtEl>
                                      </p:cBhvr>
                                    </p:animEffect>
                                  </p:childTnLst>
                                </p:cTn>
                              </p:par>
                            </p:childTnLst>
                          </p:cTn>
                        </p:par>
                        <p:par>
                          <p:cTn id="80" fill="hold">
                            <p:stCondLst>
                              <p:cond delay="3000"/>
                            </p:stCondLst>
                            <p:childTnLst>
                              <p:par>
                                <p:cTn id="81" presetID="9" presetClass="entr" presetSubtype="0" fill="hold" grpId="0" nodeType="afterEffect">
                                  <p:stCondLst>
                                    <p:cond delay="0"/>
                                  </p:stCondLst>
                                  <p:childTnLst>
                                    <p:set>
                                      <p:cBhvr>
                                        <p:cTn id="82" dur="1" fill="hold">
                                          <p:stCondLst>
                                            <p:cond delay="0"/>
                                          </p:stCondLst>
                                        </p:cTn>
                                        <p:tgtEl>
                                          <p:spTgt spid="62517"/>
                                        </p:tgtEl>
                                        <p:attrNameLst>
                                          <p:attrName>style.visibility</p:attrName>
                                        </p:attrNameLst>
                                      </p:cBhvr>
                                      <p:to>
                                        <p:strVal val="visible"/>
                                      </p:to>
                                    </p:set>
                                    <p:animEffect transition="in" filter="dissolve">
                                      <p:cBhvr>
                                        <p:cTn id="83" dur="3000"/>
                                        <p:tgtEl>
                                          <p:spTgt spid="62517"/>
                                        </p:tgtEl>
                                      </p:cBhvr>
                                    </p:animEffect>
                                  </p:childTnLst>
                                </p:cTn>
                              </p:par>
                              <p:par>
                                <p:cTn id="84" presetID="53" presetClass="entr" presetSubtype="0" fill="hold" grpId="0" nodeType="withEffect">
                                  <p:stCondLst>
                                    <p:cond delay="0"/>
                                  </p:stCondLst>
                                  <p:childTnLst>
                                    <p:set>
                                      <p:cBhvr>
                                        <p:cTn id="85" dur="1" fill="hold">
                                          <p:stCondLst>
                                            <p:cond delay="0"/>
                                          </p:stCondLst>
                                        </p:cTn>
                                        <p:tgtEl>
                                          <p:spTgt spid="20"/>
                                        </p:tgtEl>
                                        <p:attrNameLst>
                                          <p:attrName>style.visibility</p:attrName>
                                        </p:attrNameLst>
                                      </p:cBhvr>
                                      <p:to>
                                        <p:strVal val="visible"/>
                                      </p:to>
                                    </p:set>
                                    <p:anim calcmode="lin" valueType="num">
                                      <p:cBhvr>
                                        <p:cTn id="86" dur="3000" fill="hold"/>
                                        <p:tgtEl>
                                          <p:spTgt spid="20"/>
                                        </p:tgtEl>
                                        <p:attrNameLst>
                                          <p:attrName>ppt_w</p:attrName>
                                        </p:attrNameLst>
                                      </p:cBhvr>
                                      <p:tavLst>
                                        <p:tav tm="0">
                                          <p:val>
                                            <p:fltVal val="0"/>
                                          </p:val>
                                        </p:tav>
                                        <p:tav tm="100000">
                                          <p:val>
                                            <p:strVal val="#ppt_w"/>
                                          </p:val>
                                        </p:tav>
                                      </p:tavLst>
                                    </p:anim>
                                    <p:anim calcmode="lin" valueType="num">
                                      <p:cBhvr>
                                        <p:cTn id="87" dur="3000" fill="hold"/>
                                        <p:tgtEl>
                                          <p:spTgt spid="20"/>
                                        </p:tgtEl>
                                        <p:attrNameLst>
                                          <p:attrName>ppt_h</p:attrName>
                                        </p:attrNameLst>
                                      </p:cBhvr>
                                      <p:tavLst>
                                        <p:tav tm="0">
                                          <p:val>
                                            <p:fltVal val="0"/>
                                          </p:val>
                                        </p:tav>
                                        <p:tav tm="100000">
                                          <p:val>
                                            <p:strVal val="#ppt_h"/>
                                          </p:val>
                                        </p:tav>
                                      </p:tavLst>
                                    </p:anim>
                                    <p:animEffect transition="in" filter="fade">
                                      <p:cBhvr>
                                        <p:cTn id="88" dur="3000"/>
                                        <p:tgtEl>
                                          <p:spTgt spid="20"/>
                                        </p:tgtEl>
                                      </p:cBhvr>
                                    </p:animEffect>
                                  </p:childTnLst>
                                </p:cTn>
                              </p:par>
                              <p:par>
                                <p:cTn id="89" presetID="53" presetClass="entr" presetSubtype="0" fill="hold" grpId="0" nodeType="withEffect">
                                  <p:stCondLst>
                                    <p:cond delay="0"/>
                                  </p:stCondLst>
                                  <p:childTnLst>
                                    <p:set>
                                      <p:cBhvr>
                                        <p:cTn id="90" dur="1" fill="hold">
                                          <p:stCondLst>
                                            <p:cond delay="0"/>
                                          </p:stCondLst>
                                        </p:cTn>
                                        <p:tgtEl>
                                          <p:spTgt spid="21"/>
                                        </p:tgtEl>
                                        <p:attrNameLst>
                                          <p:attrName>style.visibility</p:attrName>
                                        </p:attrNameLst>
                                      </p:cBhvr>
                                      <p:to>
                                        <p:strVal val="visible"/>
                                      </p:to>
                                    </p:set>
                                    <p:anim calcmode="lin" valueType="num">
                                      <p:cBhvr>
                                        <p:cTn id="91" dur="3000" fill="hold"/>
                                        <p:tgtEl>
                                          <p:spTgt spid="21"/>
                                        </p:tgtEl>
                                        <p:attrNameLst>
                                          <p:attrName>ppt_w</p:attrName>
                                        </p:attrNameLst>
                                      </p:cBhvr>
                                      <p:tavLst>
                                        <p:tav tm="0">
                                          <p:val>
                                            <p:fltVal val="0"/>
                                          </p:val>
                                        </p:tav>
                                        <p:tav tm="100000">
                                          <p:val>
                                            <p:strVal val="#ppt_w"/>
                                          </p:val>
                                        </p:tav>
                                      </p:tavLst>
                                    </p:anim>
                                    <p:anim calcmode="lin" valueType="num">
                                      <p:cBhvr>
                                        <p:cTn id="92" dur="3000" fill="hold"/>
                                        <p:tgtEl>
                                          <p:spTgt spid="21"/>
                                        </p:tgtEl>
                                        <p:attrNameLst>
                                          <p:attrName>ppt_h</p:attrName>
                                        </p:attrNameLst>
                                      </p:cBhvr>
                                      <p:tavLst>
                                        <p:tav tm="0">
                                          <p:val>
                                            <p:fltVal val="0"/>
                                          </p:val>
                                        </p:tav>
                                        <p:tav tm="100000">
                                          <p:val>
                                            <p:strVal val="#ppt_h"/>
                                          </p:val>
                                        </p:tav>
                                      </p:tavLst>
                                    </p:anim>
                                    <p:animEffect transition="in" filter="fade">
                                      <p:cBhvr>
                                        <p:cTn id="93" dur="3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506" grpId="0" animBg="1"/>
      <p:bldP spid="62505" grpId="0" animBg="1"/>
      <p:bldP spid="62504" grpId="0" animBg="1"/>
      <p:bldP spid="62503" grpId="0" animBg="1"/>
      <p:bldP spid="62502" grpId="0" animBg="1"/>
      <p:bldP spid="62501" grpId="0" animBg="1"/>
      <p:bldP spid="62500" grpId="0" animBg="1"/>
      <p:bldP spid="62499" grpId="0" animBg="1"/>
      <p:bldP spid="62498" grpId="0" animBg="1"/>
      <p:bldP spid="62497" grpId="0" animBg="1"/>
      <p:bldP spid="62496" grpId="0" animBg="1"/>
      <p:bldP spid="62495" grpId="0" animBg="1"/>
      <p:bldP spid="62494" grpId="0" animBg="1"/>
      <p:bldP spid="62493" grpId="0" animBg="1"/>
      <p:bldP spid="62491" grpId="0" animBg="1"/>
      <p:bldP spid="62517" grpId="0"/>
      <p:bldP spid="20" grpId="0" animBg="1"/>
      <p:bldP spid="21"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1"/>
          <p:cNvSpPr>
            <a:spLocks noChangeArrowheads="1"/>
          </p:cNvSpPr>
          <p:nvPr/>
        </p:nvSpPr>
        <p:spPr bwMode="auto">
          <a:xfrm>
            <a:off x="179512" y="457509"/>
            <a:ext cx="8748464" cy="54476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_tradnl" sz="3200" b="1" i="0" u="none" normalizeH="0" baseline="0" dirty="0" smtClean="0">
                <a:ln w="31550" cmpd="sng">
                  <a:solidFill>
                    <a:schemeClr val="tx1"/>
                  </a:solidFill>
                  <a:prstDash val="solid"/>
                </a:ln>
                <a:solidFill>
                  <a:schemeClr val="accent6"/>
                </a:solidFill>
                <a:effectLst>
                  <a:outerShdw blurRad="50800" dist="40000" dir="5400000" algn="tl" rotWithShape="0">
                    <a:srgbClr val="000000">
                      <a:shade val="5000"/>
                      <a:satMod val="120000"/>
                      <a:alpha val="33000"/>
                    </a:srgbClr>
                  </a:outerShdw>
                </a:effectLst>
                <a:latin typeface="Arial" pitchFamily="34" charset="0"/>
                <a:ea typeface="Calibri" pitchFamily="34" charset="0"/>
                <a:cs typeface="Times New Roman" pitchFamily="18" charset="0"/>
              </a:rPr>
              <a:t>HACERTE PREGUNTAS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s-ES_tradnl" sz="3200" b="1" i="0" u="none" normalizeH="0" baseline="0" dirty="0" smtClean="0">
                <a:ln w="31550" cmpd="sng">
                  <a:solidFill>
                    <a:schemeClr val="tx1"/>
                  </a:solidFill>
                  <a:prstDash val="solid"/>
                </a:ln>
                <a:solidFill>
                  <a:schemeClr val="accent6"/>
                </a:solidFill>
                <a:effectLst>
                  <a:outerShdw blurRad="50800" dist="40000" dir="5400000" algn="tl" rotWithShape="0">
                    <a:srgbClr val="000000">
                      <a:shade val="5000"/>
                      <a:satMod val="120000"/>
                      <a:alpha val="33000"/>
                    </a:srgbClr>
                  </a:outerShdw>
                </a:effectLst>
                <a:latin typeface="Arial" pitchFamily="34" charset="0"/>
                <a:ea typeface="Calibri" pitchFamily="34" charset="0"/>
                <a:cs typeface="Times New Roman" pitchFamily="18" charset="0"/>
              </a:rPr>
              <a:t>LITERALES:</a:t>
            </a:r>
            <a:r>
              <a:rPr kumimoji="0" lang="es-ES_tradnl" sz="3200" b="1" i="0" u="none" spc="50" normalizeH="0" baseline="0" dirty="0" smtClean="0">
                <a:ln w="12700" cmpd="sng">
                  <a:solidFill>
                    <a:schemeClr val="tx1"/>
                  </a:solidFill>
                  <a:prstDash val="solid"/>
                </a:ln>
                <a:solidFill>
                  <a:schemeClr val="accent6"/>
                </a:solidFill>
                <a:effectLst>
                  <a:glow rad="53100">
                    <a:schemeClr val="accent6">
                      <a:satMod val="180000"/>
                      <a:alpha val="30000"/>
                    </a:schemeClr>
                  </a:glow>
                </a:effectLst>
                <a:latin typeface="Arial" pitchFamily="34" charset="0"/>
                <a:ea typeface="Calibri" pitchFamily="34" charset="0"/>
                <a:cs typeface="Times New Roman" pitchFamily="18" charset="0"/>
              </a:rPr>
              <a:t> </a:t>
            </a:r>
          </a:p>
          <a:p>
            <a:pPr marL="0" marR="0" lvl="0" indent="0" algn="just" defTabSz="914400" rtl="0" eaLnBrk="1" fontAlgn="base" latinLnBrk="0" hangingPunct="1">
              <a:lnSpc>
                <a:spcPct val="100000"/>
              </a:lnSpc>
              <a:spcBef>
                <a:spcPct val="0"/>
              </a:spcBef>
              <a:spcAft>
                <a:spcPct val="0"/>
              </a:spcAft>
              <a:buClrTx/>
              <a:buSzTx/>
              <a:buFontTx/>
              <a:buNone/>
              <a:tabLst/>
            </a:pPr>
            <a:endParaRPr lang="es-ES_tradnl" sz="2800" b="1" spc="50" dirty="0" smtClean="0">
              <a:ln w="12700" cmpd="sng">
                <a:solidFill>
                  <a:schemeClr val="tx1"/>
                </a:solidFill>
                <a:prstDash val="solid"/>
              </a:ln>
              <a:solidFill>
                <a:schemeClr val="accent6"/>
              </a:solidFill>
              <a:effectLst>
                <a:glow rad="53100">
                  <a:schemeClr val="accent6">
                    <a:satMod val="180000"/>
                    <a:alpha val="30000"/>
                  </a:schemeClr>
                </a:glow>
              </a:effectLst>
              <a:latin typeface="Arial" pitchFamily="34"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lang="es-ES_tradnl" sz="3200" b="1" spc="5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R</a:t>
            </a:r>
            <a:r>
              <a:rPr kumimoji="0" lang="es-ES_tradnl" sz="32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evisar el contenido,  identificar temas e ideas,  construir la comprensión,  descubrir nueva información,  resolver la confusión y  resolver problemas. </a:t>
            </a:r>
          </a:p>
          <a:p>
            <a:pPr marL="0" marR="0" lvl="0" indent="0" algn="just" defTabSz="914400" rtl="0" eaLnBrk="1" fontAlgn="base" latinLnBrk="0" hangingPunct="1">
              <a:lnSpc>
                <a:spcPct val="100000"/>
              </a:lnSpc>
              <a:spcBef>
                <a:spcPct val="0"/>
              </a:spcBef>
              <a:spcAft>
                <a:spcPct val="0"/>
              </a:spcAft>
              <a:buClrTx/>
              <a:buSzTx/>
              <a:buFontTx/>
              <a:buNone/>
              <a:tabLst/>
            </a:pPr>
            <a:endParaRPr lang="es-ES_tradnl" sz="3200" b="1" spc="5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s-ES_tradnl" sz="32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Es sumamente importante establecer una relación entre las preguntas que se generan y el objetivo. </a:t>
            </a:r>
            <a:endParaRPr kumimoji="0" lang="es-ES_tradnl" sz="44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cs typeface="Arial" pitchFamily="34" charset="0"/>
            </a:endParaRPr>
          </a:p>
        </p:txBody>
      </p:sp>
      <p:pic>
        <p:nvPicPr>
          <p:cNvPr id="34818" name="Picture 2" descr="http://t3.gstatic.com/images?q=tbn:6bzDzr6trDQ56M:http://farm3.static.flickr.com/2318/2201907500_48b43541e8_d.jpg">
            <a:hlinkClick r:id="rId2"/>
          </p:cNvPr>
          <p:cNvPicPr>
            <a:picLocks noChangeAspect="1" noChangeArrowheads="1"/>
          </p:cNvPicPr>
          <p:nvPr/>
        </p:nvPicPr>
        <p:blipFill>
          <a:blip r:embed="rId3" cstate="email"/>
          <a:srcRect/>
          <a:stretch>
            <a:fillRect/>
          </a:stretch>
        </p:blipFill>
        <p:spPr bwMode="auto">
          <a:xfrm>
            <a:off x="6156176" y="188640"/>
            <a:ext cx="2579061" cy="1944216"/>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61441"/>
                                        </p:tgtEl>
                                        <p:attrNameLst>
                                          <p:attrName>style.visibility</p:attrName>
                                        </p:attrNameLst>
                                      </p:cBhvr>
                                      <p:to>
                                        <p:strVal val="visible"/>
                                      </p:to>
                                    </p:set>
                                    <p:anim calcmode="lin" valueType="num">
                                      <p:cBhvr>
                                        <p:cTn id="7" dur="3000" fill="hold"/>
                                        <p:tgtEl>
                                          <p:spTgt spid="61441"/>
                                        </p:tgtEl>
                                        <p:attrNameLst>
                                          <p:attrName>ppt_w</p:attrName>
                                        </p:attrNameLst>
                                      </p:cBhvr>
                                      <p:tavLst>
                                        <p:tav tm="0">
                                          <p:val>
                                            <p:strVal val="#ppt_w*0.05"/>
                                          </p:val>
                                        </p:tav>
                                        <p:tav tm="100000">
                                          <p:val>
                                            <p:strVal val="#ppt_w"/>
                                          </p:val>
                                        </p:tav>
                                      </p:tavLst>
                                    </p:anim>
                                    <p:anim calcmode="lin" valueType="num">
                                      <p:cBhvr>
                                        <p:cTn id="8" dur="3000" fill="hold"/>
                                        <p:tgtEl>
                                          <p:spTgt spid="61441"/>
                                        </p:tgtEl>
                                        <p:attrNameLst>
                                          <p:attrName>ppt_h</p:attrName>
                                        </p:attrNameLst>
                                      </p:cBhvr>
                                      <p:tavLst>
                                        <p:tav tm="0">
                                          <p:val>
                                            <p:strVal val="#ppt_h"/>
                                          </p:val>
                                        </p:tav>
                                        <p:tav tm="100000">
                                          <p:val>
                                            <p:strVal val="#ppt_h"/>
                                          </p:val>
                                        </p:tav>
                                      </p:tavLst>
                                    </p:anim>
                                    <p:anim calcmode="lin" valueType="num">
                                      <p:cBhvr>
                                        <p:cTn id="9" dur="3000" fill="hold"/>
                                        <p:tgtEl>
                                          <p:spTgt spid="61441"/>
                                        </p:tgtEl>
                                        <p:attrNameLst>
                                          <p:attrName>ppt_x</p:attrName>
                                        </p:attrNameLst>
                                      </p:cBhvr>
                                      <p:tavLst>
                                        <p:tav tm="0">
                                          <p:val>
                                            <p:strVal val="#ppt_x-.2"/>
                                          </p:val>
                                        </p:tav>
                                        <p:tav tm="100000">
                                          <p:val>
                                            <p:strVal val="#ppt_x"/>
                                          </p:val>
                                        </p:tav>
                                      </p:tavLst>
                                    </p:anim>
                                    <p:anim calcmode="lin" valueType="num">
                                      <p:cBhvr>
                                        <p:cTn id="10" dur="3000" fill="hold"/>
                                        <p:tgtEl>
                                          <p:spTgt spid="61441"/>
                                        </p:tgtEl>
                                        <p:attrNameLst>
                                          <p:attrName>ppt_y</p:attrName>
                                        </p:attrNameLst>
                                      </p:cBhvr>
                                      <p:tavLst>
                                        <p:tav tm="0">
                                          <p:val>
                                            <p:strVal val="#ppt_y"/>
                                          </p:val>
                                        </p:tav>
                                        <p:tav tm="100000">
                                          <p:val>
                                            <p:strVal val="#ppt_y"/>
                                          </p:val>
                                        </p:tav>
                                      </p:tavLst>
                                    </p:anim>
                                    <p:animEffect transition="in" filter="fade">
                                      <p:cBhvr>
                                        <p:cTn id="11" dur="3000"/>
                                        <p:tgtEl>
                                          <p:spTgt spid="614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1"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1"/>
          <p:cNvSpPr>
            <a:spLocks noChangeArrowheads="1"/>
          </p:cNvSpPr>
          <p:nvPr/>
        </p:nvSpPr>
        <p:spPr bwMode="auto">
          <a:xfrm>
            <a:off x="323528" y="1330890"/>
            <a:ext cx="81724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_tradnl" sz="2800" b="1" i="0" u="none" normalizeH="0" baseline="0" dirty="0" smtClean="0">
                <a:ln w="31550" cmpd="sng">
                  <a:solidFill>
                    <a:schemeClr val="tx1"/>
                  </a:solidFill>
                  <a:prstDash val="solid"/>
                </a:ln>
                <a:solidFill>
                  <a:schemeClr val="accent6"/>
                </a:solidFill>
                <a:effectLst>
                  <a:outerShdw blurRad="50800" dist="40000" dir="5400000" algn="tl" rotWithShape="0">
                    <a:srgbClr val="000000">
                      <a:shade val="5000"/>
                      <a:satMod val="120000"/>
                      <a:alpha val="33000"/>
                    </a:srgbClr>
                  </a:outerShdw>
                </a:effectLst>
                <a:latin typeface="Arial" pitchFamily="34" charset="0"/>
                <a:ea typeface="Calibri" pitchFamily="34" charset="0"/>
                <a:cs typeface="Times New Roman" pitchFamily="18" charset="0"/>
              </a:rPr>
              <a:t>ESTABLECER CONEXIONES. </a:t>
            </a:r>
          </a:p>
          <a:p>
            <a:pPr marL="0" marR="0" lvl="0" indent="0" algn="just" defTabSz="914400" rtl="0" eaLnBrk="1" fontAlgn="base" latinLnBrk="0" hangingPunct="1">
              <a:lnSpc>
                <a:spcPct val="100000"/>
              </a:lnSpc>
              <a:spcBef>
                <a:spcPct val="0"/>
              </a:spcBef>
              <a:spcAft>
                <a:spcPct val="0"/>
              </a:spcAft>
              <a:buClrTx/>
              <a:buSzTx/>
              <a:buFontTx/>
              <a:buNone/>
              <a:tabLst/>
            </a:pPr>
            <a:endParaRPr lang="es-ES_tradnl" sz="2800" b="1" spc="50" dirty="0" smtClean="0">
              <a:ln w="31550" cmpd="sng">
                <a:solidFill>
                  <a:schemeClr val="tx1"/>
                </a:soli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pitchFamily="34"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s-ES_tradnl" sz="28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Consiste en relacionar lo leído en el apartado con algo relacionado con la propia vida, con otros textos ya leídos, con otras fuentes. </a:t>
            </a:r>
          </a:p>
          <a:p>
            <a:pPr marL="0" marR="0" lvl="0" indent="0" algn="just" defTabSz="914400" rtl="0" eaLnBrk="1" fontAlgn="base" latinLnBrk="0" hangingPunct="1">
              <a:lnSpc>
                <a:spcPct val="100000"/>
              </a:lnSpc>
              <a:spcBef>
                <a:spcPct val="0"/>
              </a:spcBef>
              <a:spcAft>
                <a:spcPct val="0"/>
              </a:spcAft>
              <a:buClrTx/>
              <a:buSzTx/>
              <a:buFontTx/>
              <a:buNone/>
              <a:tabLst/>
            </a:pPr>
            <a:endParaRPr lang="es-ES_tradnl" sz="2800" b="1" spc="5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s-ES_tradnl" sz="28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La lectura, así, activa  los esquemas de conocimiento que tiene el lector y conecta nueva información con la que ya se posee.</a:t>
            </a:r>
            <a:endParaRPr kumimoji="0" lang="es-ES_tradnl" sz="40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cs typeface="Arial" pitchFamily="34" charset="0"/>
            </a:endParaRPr>
          </a:p>
        </p:txBody>
      </p:sp>
      <p:sp>
        <p:nvSpPr>
          <p:cNvPr id="7" name="6 Flecha izquierda, derecha y arriba"/>
          <p:cNvSpPr/>
          <p:nvPr/>
        </p:nvSpPr>
        <p:spPr>
          <a:xfrm rot="16787872">
            <a:off x="7307018" y="646011"/>
            <a:ext cx="936104" cy="1224136"/>
          </a:xfrm>
          <a:prstGeom prst="leftRightUpArrow">
            <a:avLst>
              <a:gd name="adj1" fmla="val 13837"/>
              <a:gd name="adj2" fmla="val 16627"/>
              <a:gd name="adj3" fmla="val 19418"/>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s-ES"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
        <p:nvSpPr>
          <p:cNvPr id="8" name="7 Flecha izquierda, derecha y arriba"/>
          <p:cNvSpPr/>
          <p:nvPr/>
        </p:nvSpPr>
        <p:spPr>
          <a:xfrm rot="6499195">
            <a:off x="6920345" y="1293408"/>
            <a:ext cx="936104" cy="1224136"/>
          </a:xfrm>
          <a:prstGeom prst="leftRightUpArrow">
            <a:avLst>
              <a:gd name="adj1" fmla="val 13837"/>
              <a:gd name="adj2" fmla="val 16627"/>
              <a:gd name="adj3" fmla="val 19418"/>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s-ES" dirty="0"/>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60417"/>
                                        </p:tgtEl>
                                        <p:attrNameLst>
                                          <p:attrName>style.visibility</p:attrName>
                                        </p:attrNameLst>
                                      </p:cBhvr>
                                      <p:to>
                                        <p:strVal val="visible"/>
                                      </p:to>
                                    </p:set>
                                    <p:anim calcmode="lin" valueType="num">
                                      <p:cBhvr>
                                        <p:cTn id="7" dur="3000" fill="hold"/>
                                        <p:tgtEl>
                                          <p:spTgt spid="60417"/>
                                        </p:tgtEl>
                                        <p:attrNameLst>
                                          <p:attrName>ppt_w</p:attrName>
                                        </p:attrNameLst>
                                      </p:cBhvr>
                                      <p:tavLst>
                                        <p:tav tm="0">
                                          <p:val>
                                            <p:strVal val="#ppt_w*0.05"/>
                                          </p:val>
                                        </p:tav>
                                        <p:tav tm="100000">
                                          <p:val>
                                            <p:strVal val="#ppt_w"/>
                                          </p:val>
                                        </p:tav>
                                      </p:tavLst>
                                    </p:anim>
                                    <p:anim calcmode="lin" valueType="num">
                                      <p:cBhvr>
                                        <p:cTn id="8" dur="3000" fill="hold"/>
                                        <p:tgtEl>
                                          <p:spTgt spid="60417"/>
                                        </p:tgtEl>
                                        <p:attrNameLst>
                                          <p:attrName>ppt_h</p:attrName>
                                        </p:attrNameLst>
                                      </p:cBhvr>
                                      <p:tavLst>
                                        <p:tav tm="0">
                                          <p:val>
                                            <p:strVal val="#ppt_h"/>
                                          </p:val>
                                        </p:tav>
                                        <p:tav tm="100000">
                                          <p:val>
                                            <p:strVal val="#ppt_h"/>
                                          </p:val>
                                        </p:tav>
                                      </p:tavLst>
                                    </p:anim>
                                    <p:anim calcmode="lin" valueType="num">
                                      <p:cBhvr>
                                        <p:cTn id="9" dur="3000" fill="hold"/>
                                        <p:tgtEl>
                                          <p:spTgt spid="60417"/>
                                        </p:tgtEl>
                                        <p:attrNameLst>
                                          <p:attrName>ppt_x</p:attrName>
                                        </p:attrNameLst>
                                      </p:cBhvr>
                                      <p:tavLst>
                                        <p:tav tm="0">
                                          <p:val>
                                            <p:strVal val="#ppt_x-.2"/>
                                          </p:val>
                                        </p:tav>
                                        <p:tav tm="100000">
                                          <p:val>
                                            <p:strVal val="#ppt_x"/>
                                          </p:val>
                                        </p:tav>
                                      </p:tavLst>
                                    </p:anim>
                                    <p:anim calcmode="lin" valueType="num">
                                      <p:cBhvr>
                                        <p:cTn id="10" dur="3000" fill="hold"/>
                                        <p:tgtEl>
                                          <p:spTgt spid="60417"/>
                                        </p:tgtEl>
                                        <p:attrNameLst>
                                          <p:attrName>ppt_y</p:attrName>
                                        </p:attrNameLst>
                                      </p:cBhvr>
                                      <p:tavLst>
                                        <p:tav tm="0">
                                          <p:val>
                                            <p:strVal val="#ppt_y"/>
                                          </p:val>
                                        </p:tav>
                                        <p:tav tm="100000">
                                          <p:val>
                                            <p:strVal val="#ppt_y"/>
                                          </p:val>
                                        </p:tav>
                                      </p:tavLst>
                                    </p:anim>
                                    <p:animEffect transition="in" filter="fade">
                                      <p:cBhvr>
                                        <p:cTn id="11" dur="3000"/>
                                        <p:tgtEl>
                                          <p:spTgt spid="604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7"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1"/>
          <p:cNvSpPr>
            <a:spLocks noChangeArrowheads="1"/>
          </p:cNvSpPr>
          <p:nvPr/>
        </p:nvSpPr>
        <p:spPr bwMode="auto">
          <a:xfrm>
            <a:off x="323528" y="1042858"/>
            <a:ext cx="8460432"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_tradnl" sz="2800" b="1" i="0" u="none" normalizeH="0" baseline="0" dirty="0" smtClean="0">
                <a:ln w="31550" cmpd="sng">
                  <a:solidFill>
                    <a:schemeClr val="tx1"/>
                  </a:solidFill>
                  <a:prstDash val="solid"/>
                </a:ln>
                <a:solidFill>
                  <a:schemeClr val="accent6"/>
                </a:solidFill>
                <a:effectLst>
                  <a:outerShdw blurRad="50800" dist="40000" dir="5400000" algn="tl" rotWithShape="0">
                    <a:srgbClr val="000000">
                      <a:shade val="5000"/>
                      <a:satMod val="120000"/>
                      <a:alpha val="33000"/>
                    </a:srgbClr>
                  </a:outerShdw>
                </a:effectLst>
                <a:latin typeface="Arial" pitchFamily="34" charset="0"/>
                <a:ea typeface="Calibri" pitchFamily="34" charset="0"/>
                <a:cs typeface="Times New Roman" pitchFamily="18" charset="0"/>
              </a:rPr>
              <a:t>VISUALIZAR. </a:t>
            </a:r>
          </a:p>
          <a:p>
            <a:pPr marL="0" marR="0" lvl="0" indent="0" algn="just" defTabSz="914400" rtl="0" eaLnBrk="1" fontAlgn="base" latinLnBrk="0" hangingPunct="1">
              <a:lnSpc>
                <a:spcPct val="100000"/>
              </a:lnSpc>
              <a:spcBef>
                <a:spcPct val="0"/>
              </a:spcBef>
              <a:spcAft>
                <a:spcPct val="0"/>
              </a:spcAft>
              <a:buClrTx/>
              <a:buSzTx/>
              <a:buFontTx/>
              <a:buNone/>
              <a:tabLst/>
            </a:pPr>
            <a:endParaRPr lang="es-ES_tradnl" sz="2800" b="1" spc="50" dirty="0" smtClean="0">
              <a:ln w="31550" cmpd="sng">
                <a:solidFill>
                  <a:schemeClr val="tx1"/>
                </a:soli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pitchFamily="34"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s-ES_tradnl" sz="28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Es una estrategia que capacita para hacer concreto y real lo que ocurre en el texto. </a:t>
            </a:r>
          </a:p>
          <a:p>
            <a:pPr marL="0" marR="0" lvl="0" indent="0" algn="just" defTabSz="914400" rtl="0" eaLnBrk="1" fontAlgn="base" latinLnBrk="0" hangingPunct="1">
              <a:lnSpc>
                <a:spcPct val="100000"/>
              </a:lnSpc>
              <a:spcBef>
                <a:spcPct val="0"/>
              </a:spcBef>
              <a:spcAft>
                <a:spcPct val="0"/>
              </a:spcAft>
              <a:buClrTx/>
              <a:buSzTx/>
              <a:buFontTx/>
              <a:buNone/>
              <a:tabLst/>
            </a:pPr>
            <a:endParaRPr lang="es-ES_tradnl" sz="2800" b="1" spc="5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s-ES_tradnl" sz="28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Se visualiza creando un dibujo/imagen en su mente basado en los detalles descriptivos que proporciona el texto. La visualización ayuda al recuerdo y la memoria.</a:t>
            </a:r>
            <a:endParaRPr kumimoji="0" lang="es-ES_tradnl" sz="40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cs typeface="Arial" pitchFamily="34" charset="0"/>
            </a:endParaRPr>
          </a:p>
        </p:txBody>
      </p:sp>
      <p:pic>
        <p:nvPicPr>
          <p:cNvPr id="32770" name="Picture 2" descr="Ver imagen en tamaño completo">
            <a:hlinkClick r:id="rId2"/>
          </p:cNvPr>
          <p:cNvPicPr>
            <a:picLocks noChangeAspect="1" noChangeArrowheads="1"/>
          </p:cNvPicPr>
          <p:nvPr/>
        </p:nvPicPr>
        <p:blipFill>
          <a:blip r:embed="rId3" cstate="email">
            <a:clrChange>
              <a:clrFrom>
                <a:srgbClr val="FFFFFF"/>
              </a:clrFrom>
              <a:clrTo>
                <a:srgbClr val="FFFFFF">
                  <a:alpha val="0"/>
                </a:srgbClr>
              </a:clrTo>
            </a:clrChange>
            <a:duotone>
              <a:prstClr val="black"/>
              <a:schemeClr val="accent6">
                <a:tint val="45000"/>
                <a:satMod val="400000"/>
              </a:schemeClr>
            </a:duotone>
          </a:blip>
          <a:srcRect b="13875"/>
          <a:stretch>
            <a:fillRect/>
          </a:stretch>
        </p:blipFill>
        <p:spPr bwMode="auto">
          <a:xfrm>
            <a:off x="5940152" y="44624"/>
            <a:ext cx="2736304" cy="2190300"/>
          </a:xfrm>
          <a:prstGeom prst="rect">
            <a:avLst/>
          </a:prstGeom>
          <a:noFill/>
        </p:spPr>
      </p:pic>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59393"/>
                                        </p:tgtEl>
                                        <p:attrNameLst>
                                          <p:attrName>style.visibility</p:attrName>
                                        </p:attrNameLst>
                                      </p:cBhvr>
                                      <p:to>
                                        <p:strVal val="visible"/>
                                      </p:to>
                                    </p:set>
                                    <p:anim calcmode="lin" valueType="num">
                                      <p:cBhvr>
                                        <p:cTn id="7" dur="3000" fill="hold"/>
                                        <p:tgtEl>
                                          <p:spTgt spid="59393"/>
                                        </p:tgtEl>
                                        <p:attrNameLst>
                                          <p:attrName>ppt_w</p:attrName>
                                        </p:attrNameLst>
                                      </p:cBhvr>
                                      <p:tavLst>
                                        <p:tav tm="0">
                                          <p:val>
                                            <p:strVal val="#ppt_w*0.05"/>
                                          </p:val>
                                        </p:tav>
                                        <p:tav tm="100000">
                                          <p:val>
                                            <p:strVal val="#ppt_w"/>
                                          </p:val>
                                        </p:tav>
                                      </p:tavLst>
                                    </p:anim>
                                    <p:anim calcmode="lin" valueType="num">
                                      <p:cBhvr>
                                        <p:cTn id="8" dur="3000" fill="hold"/>
                                        <p:tgtEl>
                                          <p:spTgt spid="59393"/>
                                        </p:tgtEl>
                                        <p:attrNameLst>
                                          <p:attrName>ppt_h</p:attrName>
                                        </p:attrNameLst>
                                      </p:cBhvr>
                                      <p:tavLst>
                                        <p:tav tm="0">
                                          <p:val>
                                            <p:strVal val="#ppt_h"/>
                                          </p:val>
                                        </p:tav>
                                        <p:tav tm="100000">
                                          <p:val>
                                            <p:strVal val="#ppt_h"/>
                                          </p:val>
                                        </p:tav>
                                      </p:tavLst>
                                    </p:anim>
                                    <p:anim calcmode="lin" valueType="num">
                                      <p:cBhvr>
                                        <p:cTn id="9" dur="3000" fill="hold"/>
                                        <p:tgtEl>
                                          <p:spTgt spid="59393"/>
                                        </p:tgtEl>
                                        <p:attrNameLst>
                                          <p:attrName>ppt_x</p:attrName>
                                        </p:attrNameLst>
                                      </p:cBhvr>
                                      <p:tavLst>
                                        <p:tav tm="0">
                                          <p:val>
                                            <p:strVal val="#ppt_x-.2"/>
                                          </p:val>
                                        </p:tav>
                                        <p:tav tm="100000">
                                          <p:val>
                                            <p:strVal val="#ppt_x"/>
                                          </p:val>
                                        </p:tav>
                                      </p:tavLst>
                                    </p:anim>
                                    <p:anim calcmode="lin" valueType="num">
                                      <p:cBhvr>
                                        <p:cTn id="10" dur="3000" fill="hold"/>
                                        <p:tgtEl>
                                          <p:spTgt spid="59393"/>
                                        </p:tgtEl>
                                        <p:attrNameLst>
                                          <p:attrName>ppt_y</p:attrName>
                                        </p:attrNameLst>
                                      </p:cBhvr>
                                      <p:tavLst>
                                        <p:tav tm="0">
                                          <p:val>
                                            <p:strVal val="#ppt_y"/>
                                          </p:val>
                                        </p:tav>
                                        <p:tav tm="100000">
                                          <p:val>
                                            <p:strVal val="#ppt_y"/>
                                          </p:val>
                                        </p:tav>
                                      </p:tavLst>
                                    </p:anim>
                                    <p:animEffect transition="in" filter="fade">
                                      <p:cBhvr>
                                        <p:cTn id="11" dur="3000"/>
                                        <p:tgtEl>
                                          <p:spTgt spid="593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1"/>
          <p:cNvSpPr>
            <a:spLocks noChangeArrowheads="1"/>
          </p:cNvSpPr>
          <p:nvPr/>
        </p:nvSpPr>
        <p:spPr bwMode="auto">
          <a:xfrm>
            <a:off x="162577" y="188640"/>
            <a:ext cx="8846119" cy="5324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2800" b="1" i="1" u="sng" spc="300" normalizeH="0" baseline="0" dirty="0" smtClean="0">
                <a:ln w="11430" cmpd="sng">
                  <a:solidFill>
                    <a:schemeClr val="accent1">
                      <a:tint val="10000"/>
                    </a:schemeClr>
                  </a:solidFill>
                  <a:prstDash val="solid"/>
                  <a:miter lim="800000"/>
                </a:ln>
                <a:solidFill>
                  <a:srgbClr val="C00000"/>
                </a:solidFill>
                <a:effectLst>
                  <a:glow rad="45500">
                    <a:schemeClr val="accent1">
                      <a:satMod val="220000"/>
                      <a:alpha val="35000"/>
                    </a:schemeClr>
                  </a:glow>
                </a:effectLst>
                <a:latin typeface="Arial Rounded MT Bold" pitchFamily="34" charset="0"/>
                <a:ea typeface="Calibri" pitchFamily="34" charset="0"/>
                <a:cs typeface="Times New Roman" pitchFamily="18" charset="0"/>
              </a:rPr>
              <a:t>INTRODUCCIÓN: ¿QUÉ  ES  ESTUDIAR?</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s-ES" sz="2400" b="1" i="0" u="none" spc="300" normalizeH="0" baseline="0" dirty="0" smtClean="0">
              <a:ln w="11430" cmpd="sng">
                <a:solidFill>
                  <a:schemeClr val="accent1">
                    <a:tint val="10000"/>
                  </a:schemeClr>
                </a:solidFill>
                <a:prstDash val="solid"/>
                <a:miter lim="800000"/>
              </a:ln>
              <a:solidFill>
                <a:srgbClr val="C00000"/>
              </a:solidFill>
              <a:effectLst>
                <a:glow rad="45500">
                  <a:schemeClr val="accent1">
                    <a:satMod val="220000"/>
                    <a:alpha val="35000"/>
                  </a:schemeClr>
                </a:glow>
              </a:effectLst>
              <a:latin typeface="Arial Rounded MT Bold"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28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Rounded MT Bold" pitchFamily="34" charset="0"/>
                <a:ea typeface="Calibri" pitchFamily="34" charset="0"/>
                <a:cs typeface="Times New Roman" pitchFamily="18" charset="0"/>
              </a:rPr>
              <a:t>	</a:t>
            </a:r>
            <a:r>
              <a:rPr kumimoji="0" lang="es-ES" sz="32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Rounded MT Bold" pitchFamily="34" charset="0"/>
                <a:ea typeface="Calibri" pitchFamily="34" charset="0"/>
                <a:cs typeface="Times New Roman" pitchFamily="18" charset="0"/>
              </a:rPr>
              <a:t>Los alumnos/as leen una y otra vez hasta memorizar pero no se proponen comprender, razonar, relacionar Después de un tiempo ya no se acuerdan, por</a:t>
            </a:r>
            <a:r>
              <a:rPr kumimoji="0" lang="es-ES" sz="3200" b="1" i="0" u="none" spc="50" normalizeH="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Rounded MT Bold" pitchFamily="34" charset="0"/>
                <a:ea typeface="Calibri" pitchFamily="34" charset="0"/>
                <a:cs typeface="Times New Roman" pitchFamily="18" charset="0"/>
              </a:rPr>
              <a:t> lo que </a:t>
            </a:r>
            <a:r>
              <a:rPr kumimoji="0" lang="es-ES" sz="32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Rounded MT Bold" pitchFamily="34" charset="0"/>
                <a:ea typeface="Calibri" pitchFamily="34" charset="0"/>
                <a:cs typeface="Times New Roman" pitchFamily="18" charset="0"/>
              </a:rPr>
              <a:t>no tiene sentido estudiar día a día y le produce inseguridad d cara a las pruebas. </a:t>
            </a:r>
          </a:p>
          <a:p>
            <a:pPr marL="0" marR="0" lvl="0" indent="0" algn="l" defTabSz="914400" rtl="0" eaLnBrk="0" fontAlgn="base" latinLnBrk="0" hangingPunct="0">
              <a:lnSpc>
                <a:spcPct val="100000"/>
              </a:lnSpc>
              <a:spcBef>
                <a:spcPct val="0"/>
              </a:spcBef>
              <a:spcAft>
                <a:spcPct val="0"/>
              </a:spcAft>
              <a:buClrTx/>
              <a:buSzTx/>
              <a:buFontTx/>
              <a:buNone/>
              <a:tabLst/>
            </a:pPr>
            <a:r>
              <a:rPr kumimoji="0" lang="es-ES" sz="32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Rounded MT Bold" pitchFamily="34" charset="0"/>
                <a:ea typeface="Calibri" pitchFamily="34" charset="0"/>
                <a:cs typeface="Times New Roman" pitchFamily="18" charset="0"/>
              </a:rPr>
              <a:t>Estudiar requiere: motivación, esfuerzo intelectual y unas técnicas determinadas para ser  EFICAZ.</a:t>
            </a:r>
            <a:r>
              <a:rPr kumimoji="0" lang="es-ES" sz="28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Rounded MT Bold" pitchFamily="34" charset="0"/>
              </a:rPr>
              <a:t> </a:t>
            </a:r>
            <a:endParaRPr kumimoji="0" lang="es-ES" sz="44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Rounded MT Bold" pitchFamily="34" charset="0"/>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6801"/>
                                        </p:tgtEl>
                                        <p:attrNameLst>
                                          <p:attrName>style.visibility</p:attrName>
                                        </p:attrNameLst>
                                      </p:cBhvr>
                                      <p:to>
                                        <p:strVal val="visible"/>
                                      </p:to>
                                    </p:set>
                                    <p:anim calcmode="lin" valueType="num">
                                      <p:cBhvr>
                                        <p:cTn id="7" dur="3000" fill="hold"/>
                                        <p:tgtEl>
                                          <p:spTgt spid="76801"/>
                                        </p:tgtEl>
                                        <p:attrNameLst>
                                          <p:attrName>ppt_w</p:attrName>
                                        </p:attrNameLst>
                                      </p:cBhvr>
                                      <p:tavLst>
                                        <p:tav tm="0">
                                          <p:val>
                                            <p:strVal val="#ppt_w*0.70"/>
                                          </p:val>
                                        </p:tav>
                                        <p:tav tm="100000">
                                          <p:val>
                                            <p:strVal val="#ppt_w"/>
                                          </p:val>
                                        </p:tav>
                                      </p:tavLst>
                                    </p:anim>
                                    <p:anim calcmode="lin" valueType="num">
                                      <p:cBhvr>
                                        <p:cTn id="8" dur="3000" fill="hold"/>
                                        <p:tgtEl>
                                          <p:spTgt spid="76801"/>
                                        </p:tgtEl>
                                        <p:attrNameLst>
                                          <p:attrName>ppt_h</p:attrName>
                                        </p:attrNameLst>
                                      </p:cBhvr>
                                      <p:tavLst>
                                        <p:tav tm="0">
                                          <p:val>
                                            <p:strVal val="#ppt_h"/>
                                          </p:val>
                                        </p:tav>
                                        <p:tav tm="100000">
                                          <p:val>
                                            <p:strVal val="#ppt_h"/>
                                          </p:val>
                                        </p:tav>
                                      </p:tavLst>
                                    </p:anim>
                                    <p:animEffect transition="in" filter="fade">
                                      <p:cBhvr>
                                        <p:cTn id="9" dur="3000"/>
                                        <p:tgtEl>
                                          <p:spTgt spid="768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1"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1"/>
          <p:cNvSpPr>
            <a:spLocks noChangeArrowheads="1"/>
          </p:cNvSpPr>
          <p:nvPr/>
        </p:nvSpPr>
        <p:spPr bwMode="auto">
          <a:xfrm>
            <a:off x="288032" y="980728"/>
            <a:ext cx="8532440"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_tradnl" sz="2800" b="1" i="0" u="none" normalizeH="0" baseline="0" dirty="0" smtClean="0">
                <a:ln w="31550" cmpd="sng">
                  <a:solidFill>
                    <a:schemeClr val="tx1"/>
                  </a:solidFill>
                  <a:prstDash val="solid"/>
                </a:ln>
                <a:solidFill>
                  <a:schemeClr val="accent6"/>
                </a:solidFill>
                <a:effectLst>
                  <a:outerShdw blurRad="50800" dist="40000" dir="5400000" algn="tl" rotWithShape="0">
                    <a:srgbClr val="000000">
                      <a:shade val="5000"/>
                      <a:satMod val="120000"/>
                      <a:alpha val="33000"/>
                    </a:srgbClr>
                  </a:outerShdw>
                </a:effectLst>
                <a:latin typeface="Arial" pitchFamily="34" charset="0"/>
                <a:ea typeface="Calibri" pitchFamily="34" charset="0"/>
                <a:cs typeface="Times New Roman" pitchFamily="18" charset="0"/>
              </a:rPr>
              <a:t>VOCABULARIO.</a:t>
            </a:r>
          </a:p>
          <a:p>
            <a:pPr marL="0" marR="0" lvl="0" indent="0" algn="just" defTabSz="914400" rtl="0" eaLnBrk="1" fontAlgn="base" latinLnBrk="0" hangingPunct="1">
              <a:lnSpc>
                <a:spcPct val="100000"/>
              </a:lnSpc>
              <a:spcBef>
                <a:spcPct val="0"/>
              </a:spcBef>
              <a:spcAft>
                <a:spcPct val="0"/>
              </a:spcAft>
              <a:buClrTx/>
              <a:buSzTx/>
              <a:buFontTx/>
              <a:buNone/>
              <a:tabLst/>
            </a:pPr>
            <a:endParaRPr lang="es-ES_tradnl" sz="2800" b="1" dirty="0" smtClean="0">
              <a:ln w="31550" cmpd="sng">
                <a:solidFill>
                  <a:schemeClr val="tx1"/>
                </a:solidFill>
                <a:prstDash val="solid"/>
              </a:ln>
              <a:solidFill>
                <a:schemeClr val="accent6"/>
              </a:solidFill>
              <a:effectLst>
                <a:outerShdw blurRad="50800" dist="40000" dir="5400000" algn="tl" rotWithShape="0">
                  <a:srgbClr val="000000">
                    <a:shade val="5000"/>
                    <a:satMod val="120000"/>
                    <a:alpha val="33000"/>
                  </a:srgbClr>
                </a:outerShdw>
              </a:effectLst>
              <a:latin typeface="Arial" pitchFamily="34"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s-ES_tradnl" sz="2800" b="1" i="0" u="none" normalizeH="0" baseline="0" dirty="0" smtClean="0">
                <a:ln w="31550" cmpd="sng">
                  <a:solidFill>
                    <a:schemeClr val="tx1"/>
                  </a:solidFill>
                  <a:prstDash val="solid"/>
                </a:ln>
                <a:solidFill>
                  <a:schemeClr val="accent6"/>
                </a:solidFill>
                <a:effectLst>
                  <a:outerShdw blurRad="50800" dist="40000" dir="5400000" algn="tl" rotWithShape="0">
                    <a:srgbClr val="000000">
                      <a:shade val="5000"/>
                      <a:satMod val="120000"/>
                      <a:alpha val="33000"/>
                    </a:srgbClr>
                  </a:outerShdw>
                </a:effectLst>
                <a:latin typeface="Arial" pitchFamily="34" charset="0"/>
                <a:ea typeface="Calibri" pitchFamily="34" charset="0"/>
                <a:cs typeface="Times New Roman" pitchFamily="18" charset="0"/>
              </a:rPr>
              <a:t> </a:t>
            </a:r>
            <a:r>
              <a:rPr kumimoji="0" lang="es-ES_tradnl" sz="28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El conocimiento del vocabulario influye decisivamente en la comprensión y en la fluidez. </a:t>
            </a:r>
          </a:p>
          <a:p>
            <a:pPr marL="0" marR="0" lvl="0" indent="0" algn="just" defTabSz="914400" rtl="0" eaLnBrk="1" fontAlgn="base" latinLnBrk="0" hangingPunct="1">
              <a:lnSpc>
                <a:spcPct val="100000"/>
              </a:lnSpc>
              <a:spcBef>
                <a:spcPct val="0"/>
              </a:spcBef>
              <a:spcAft>
                <a:spcPct val="0"/>
              </a:spcAft>
              <a:buClrTx/>
              <a:buSzTx/>
              <a:buFontTx/>
              <a:buNone/>
              <a:tabLst/>
            </a:pPr>
            <a:endParaRPr lang="es-ES_tradnl" sz="2800" b="1" spc="5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s-ES_tradnl" sz="28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Es importante buscar en el diccionario todos los vocablos que desconozcas. </a:t>
            </a:r>
          </a:p>
          <a:p>
            <a:pPr marL="0" marR="0" lvl="0" indent="0" algn="just" defTabSz="914400" rtl="0" eaLnBrk="1" fontAlgn="base" latinLnBrk="0" hangingPunct="1">
              <a:lnSpc>
                <a:spcPct val="100000"/>
              </a:lnSpc>
              <a:spcBef>
                <a:spcPct val="0"/>
              </a:spcBef>
              <a:spcAft>
                <a:spcPct val="0"/>
              </a:spcAft>
              <a:buClrTx/>
              <a:buSzTx/>
              <a:buFontTx/>
              <a:buNone/>
              <a:tabLst/>
            </a:pPr>
            <a:endParaRPr lang="es-ES_tradnl" sz="2800" b="1" spc="5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s-ES_tradnl" sz="28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Esta estrategia ayuda a profundizar en el significado del texto leído. </a:t>
            </a:r>
            <a:endParaRPr kumimoji="0" lang="es-ES_tradnl" sz="40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cs typeface="Arial" pitchFamily="34" charset="0"/>
            </a:endParaRPr>
          </a:p>
        </p:txBody>
      </p:sp>
      <p:pic>
        <p:nvPicPr>
          <p:cNvPr id="31746" name="Picture 2" descr="http://www.juntadeandalucia.es/averroes/sanwalabonso/pasapalabra2/imagenes/diccionario.gif"/>
          <p:cNvPicPr>
            <a:picLocks noChangeAspect="1" noChangeArrowheads="1"/>
          </p:cNvPicPr>
          <p:nvPr/>
        </p:nvPicPr>
        <p:blipFill>
          <a:blip r:embed="rId2" cstate="email"/>
          <a:srcRect/>
          <a:stretch>
            <a:fillRect/>
          </a:stretch>
        </p:blipFill>
        <p:spPr bwMode="auto">
          <a:xfrm>
            <a:off x="6372200" y="332656"/>
            <a:ext cx="2228850" cy="1571625"/>
          </a:xfrm>
          <a:prstGeom prst="rect">
            <a:avLst/>
          </a:prstGeom>
          <a:noFill/>
        </p:spPr>
      </p:pic>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58369"/>
                                        </p:tgtEl>
                                        <p:attrNameLst>
                                          <p:attrName>style.visibility</p:attrName>
                                        </p:attrNameLst>
                                      </p:cBhvr>
                                      <p:to>
                                        <p:strVal val="visible"/>
                                      </p:to>
                                    </p:set>
                                    <p:anim calcmode="lin" valueType="num">
                                      <p:cBhvr>
                                        <p:cTn id="7" dur="3000" fill="hold"/>
                                        <p:tgtEl>
                                          <p:spTgt spid="58369"/>
                                        </p:tgtEl>
                                        <p:attrNameLst>
                                          <p:attrName>ppt_w</p:attrName>
                                        </p:attrNameLst>
                                      </p:cBhvr>
                                      <p:tavLst>
                                        <p:tav tm="0">
                                          <p:val>
                                            <p:strVal val="#ppt_w*0.05"/>
                                          </p:val>
                                        </p:tav>
                                        <p:tav tm="100000">
                                          <p:val>
                                            <p:strVal val="#ppt_w"/>
                                          </p:val>
                                        </p:tav>
                                      </p:tavLst>
                                    </p:anim>
                                    <p:anim calcmode="lin" valueType="num">
                                      <p:cBhvr>
                                        <p:cTn id="8" dur="3000" fill="hold"/>
                                        <p:tgtEl>
                                          <p:spTgt spid="58369"/>
                                        </p:tgtEl>
                                        <p:attrNameLst>
                                          <p:attrName>ppt_h</p:attrName>
                                        </p:attrNameLst>
                                      </p:cBhvr>
                                      <p:tavLst>
                                        <p:tav tm="0">
                                          <p:val>
                                            <p:strVal val="#ppt_h"/>
                                          </p:val>
                                        </p:tav>
                                        <p:tav tm="100000">
                                          <p:val>
                                            <p:strVal val="#ppt_h"/>
                                          </p:val>
                                        </p:tav>
                                      </p:tavLst>
                                    </p:anim>
                                    <p:anim calcmode="lin" valueType="num">
                                      <p:cBhvr>
                                        <p:cTn id="9" dur="3000" fill="hold"/>
                                        <p:tgtEl>
                                          <p:spTgt spid="58369"/>
                                        </p:tgtEl>
                                        <p:attrNameLst>
                                          <p:attrName>ppt_x</p:attrName>
                                        </p:attrNameLst>
                                      </p:cBhvr>
                                      <p:tavLst>
                                        <p:tav tm="0">
                                          <p:val>
                                            <p:strVal val="#ppt_x-.2"/>
                                          </p:val>
                                        </p:tav>
                                        <p:tav tm="100000">
                                          <p:val>
                                            <p:strVal val="#ppt_x"/>
                                          </p:val>
                                        </p:tav>
                                      </p:tavLst>
                                    </p:anim>
                                    <p:anim calcmode="lin" valueType="num">
                                      <p:cBhvr>
                                        <p:cTn id="10" dur="3000" fill="hold"/>
                                        <p:tgtEl>
                                          <p:spTgt spid="58369"/>
                                        </p:tgtEl>
                                        <p:attrNameLst>
                                          <p:attrName>ppt_y</p:attrName>
                                        </p:attrNameLst>
                                      </p:cBhvr>
                                      <p:tavLst>
                                        <p:tav tm="0">
                                          <p:val>
                                            <p:strVal val="#ppt_y"/>
                                          </p:val>
                                        </p:tav>
                                        <p:tav tm="100000">
                                          <p:val>
                                            <p:strVal val="#ppt_y"/>
                                          </p:val>
                                        </p:tav>
                                      </p:tavLst>
                                    </p:anim>
                                    <p:animEffect transition="in" filter="fade">
                                      <p:cBhvr>
                                        <p:cTn id="11" dur="3000"/>
                                        <p:tgtEl>
                                          <p:spTgt spid="583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69"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1"/>
          <p:cNvSpPr>
            <a:spLocks noChangeArrowheads="1"/>
          </p:cNvSpPr>
          <p:nvPr/>
        </p:nvSpPr>
        <p:spPr bwMode="auto">
          <a:xfrm>
            <a:off x="362682" y="597601"/>
            <a:ext cx="8532440"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_tradnl" sz="2800" b="1" i="0" u="none" normalizeH="0" baseline="0" dirty="0" smtClean="0">
                <a:ln w="31550" cmpd="sng">
                  <a:solidFill>
                    <a:schemeClr val="tx1"/>
                  </a:solidFill>
                  <a:prstDash val="solid"/>
                </a:ln>
                <a:solidFill>
                  <a:schemeClr val="accent6"/>
                </a:solidFill>
                <a:effectLst>
                  <a:outerShdw blurRad="50800" dist="40000" dir="5400000" algn="tl" rotWithShape="0">
                    <a:srgbClr val="000000">
                      <a:shade val="5000"/>
                      <a:satMod val="120000"/>
                      <a:alpha val="33000"/>
                    </a:srgbClr>
                  </a:outerShdw>
                </a:effectLst>
                <a:latin typeface="Arial" pitchFamily="34" charset="0"/>
                <a:ea typeface="Calibri" pitchFamily="34" charset="0"/>
                <a:cs typeface="Times New Roman" pitchFamily="18" charset="0"/>
              </a:rPr>
              <a:t>REALIZAR INFERENCIAS</a:t>
            </a:r>
            <a:r>
              <a:rPr kumimoji="0" lang="es-ES_tradnl" sz="2800" b="1" i="0" u="none" spc="50" normalizeH="0" baseline="0" dirty="0" smtClean="0">
                <a:ln w="12700" cmpd="sng">
                  <a:solidFill>
                    <a:schemeClr val="tx1"/>
                  </a:solidFill>
                  <a:prstDash val="solid"/>
                </a:ln>
                <a:solidFill>
                  <a:schemeClr val="accent6"/>
                </a:solidFill>
                <a:effectLst>
                  <a:glow rad="53100">
                    <a:schemeClr val="accent6">
                      <a:satMod val="180000"/>
                      <a:alpha val="30000"/>
                    </a:schemeClr>
                  </a:glow>
                </a:effectLst>
                <a:latin typeface="Arial" pitchFamily="34" charset="0"/>
                <a:ea typeface="Calibri" pitchFamily="34" charset="0"/>
                <a:cs typeface="Times New Roman" pitchFamily="18" charset="0"/>
              </a:rPr>
              <a:t>. </a:t>
            </a:r>
          </a:p>
          <a:p>
            <a:pPr marL="0" marR="0" lvl="0" indent="0" algn="just" defTabSz="914400" rtl="0" eaLnBrk="1" fontAlgn="base" latinLnBrk="0" hangingPunct="1">
              <a:lnSpc>
                <a:spcPct val="100000"/>
              </a:lnSpc>
              <a:spcBef>
                <a:spcPct val="0"/>
              </a:spcBef>
              <a:spcAft>
                <a:spcPct val="0"/>
              </a:spcAft>
              <a:buClrTx/>
              <a:buSzTx/>
              <a:buFontTx/>
              <a:buNone/>
              <a:tabLst/>
            </a:pPr>
            <a:endParaRPr lang="es-ES_tradnl" sz="2800" b="1" spc="5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s-ES_tradnl" sz="28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Un Inferencia es la habilidad de comprender algún aspecto determinado del texto a partir del significado del resto. Consiste en superar lagunas que aparecen en la comprensión. (Leer entre líneas). </a:t>
            </a:r>
          </a:p>
          <a:p>
            <a:pPr marL="0" marR="0" lvl="0" indent="0" algn="just" defTabSz="914400" rtl="0" eaLnBrk="1" fontAlgn="base" latinLnBrk="0" hangingPunct="1">
              <a:lnSpc>
                <a:spcPct val="100000"/>
              </a:lnSpc>
              <a:spcBef>
                <a:spcPct val="0"/>
              </a:spcBef>
              <a:spcAft>
                <a:spcPct val="0"/>
              </a:spcAft>
              <a:buClrTx/>
              <a:buSzTx/>
              <a:buFontTx/>
              <a:buNone/>
              <a:tabLst/>
            </a:pPr>
            <a:endParaRPr lang="es-ES_tradnl" sz="2800" b="1" spc="5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s-ES_tradnl" sz="28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Significa extender la comprensión más allá de lo que es puramente. La inferencia es un elemento fundamental de la comprensión lectora que comporta deducción e interpretación.</a:t>
            </a:r>
            <a:endParaRPr kumimoji="0" lang="es-ES_tradnl" sz="40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cs typeface="Arial" pitchFamily="34" charset="0"/>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57345"/>
                                        </p:tgtEl>
                                        <p:attrNameLst>
                                          <p:attrName>style.visibility</p:attrName>
                                        </p:attrNameLst>
                                      </p:cBhvr>
                                      <p:to>
                                        <p:strVal val="visible"/>
                                      </p:to>
                                    </p:set>
                                    <p:anim calcmode="lin" valueType="num">
                                      <p:cBhvr>
                                        <p:cTn id="7" dur="3000" fill="hold"/>
                                        <p:tgtEl>
                                          <p:spTgt spid="57345"/>
                                        </p:tgtEl>
                                        <p:attrNameLst>
                                          <p:attrName>ppt_w</p:attrName>
                                        </p:attrNameLst>
                                      </p:cBhvr>
                                      <p:tavLst>
                                        <p:tav tm="0">
                                          <p:val>
                                            <p:strVal val="#ppt_w*0.05"/>
                                          </p:val>
                                        </p:tav>
                                        <p:tav tm="100000">
                                          <p:val>
                                            <p:strVal val="#ppt_w"/>
                                          </p:val>
                                        </p:tav>
                                      </p:tavLst>
                                    </p:anim>
                                    <p:anim calcmode="lin" valueType="num">
                                      <p:cBhvr>
                                        <p:cTn id="8" dur="3000" fill="hold"/>
                                        <p:tgtEl>
                                          <p:spTgt spid="57345"/>
                                        </p:tgtEl>
                                        <p:attrNameLst>
                                          <p:attrName>ppt_h</p:attrName>
                                        </p:attrNameLst>
                                      </p:cBhvr>
                                      <p:tavLst>
                                        <p:tav tm="0">
                                          <p:val>
                                            <p:strVal val="#ppt_h"/>
                                          </p:val>
                                        </p:tav>
                                        <p:tav tm="100000">
                                          <p:val>
                                            <p:strVal val="#ppt_h"/>
                                          </p:val>
                                        </p:tav>
                                      </p:tavLst>
                                    </p:anim>
                                    <p:anim calcmode="lin" valueType="num">
                                      <p:cBhvr>
                                        <p:cTn id="9" dur="3000" fill="hold"/>
                                        <p:tgtEl>
                                          <p:spTgt spid="57345"/>
                                        </p:tgtEl>
                                        <p:attrNameLst>
                                          <p:attrName>ppt_x</p:attrName>
                                        </p:attrNameLst>
                                      </p:cBhvr>
                                      <p:tavLst>
                                        <p:tav tm="0">
                                          <p:val>
                                            <p:strVal val="#ppt_x-.2"/>
                                          </p:val>
                                        </p:tav>
                                        <p:tav tm="100000">
                                          <p:val>
                                            <p:strVal val="#ppt_x"/>
                                          </p:val>
                                        </p:tav>
                                      </p:tavLst>
                                    </p:anim>
                                    <p:anim calcmode="lin" valueType="num">
                                      <p:cBhvr>
                                        <p:cTn id="10" dur="3000" fill="hold"/>
                                        <p:tgtEl>
                                          <p:spTgt spid="57345"/>
                                        </p:tgtEl>
                                        <p:attrNameLst>
                                          <p:attrName>ppt_y</p:attrName>
                                        </p:attrNameLst>
                                      </p:cBhvr>
                                      <p:tavLst>
                                        <p:tav tm="0">
                                          <p:val>
                                            <p:strVal val="#ppt_y"/>
                                          </p:val>
                                        </p:tav>
                                        <p:tav tm="100000">
                                          <p:val>
                                            <p:strVal val="#ppt_y"/>
                                          </p:val>
                                        </p:tav>
                                      </p:tavLst>
                                    </p:anim>
                                    <p:animEffect transition="in" filter="fade">
                                      <p:cBhvr>
                                        <p:cTn id="11" dur="3000"/>
                                        <p:tgtEl>
                                          <p:spTgt spid="573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5"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1"/>
          <p:cNvSpPr>
            <a:spLocks noChangeArrowheads="1"/>
          </p:cNvSpPr>
          <p:nvPr/>
        </p:nvSpPr>
        <p:spPr bwMode="auto">
          <a:xfrm>
            <a:off x="251520" y="836712"/>
            <a:ext cx="8676456"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_tradnl" sz="2800" b="1" i="0" u="none" normalizeH="0" baseline="0" dirty="0" smtClean="0">
                <a:ln w="31550" cmpd="sng">
                  <a:solidFill>
                    <a:schemeClr val="tx1"/>
                  </a:solidFill>
                  <a:prstDash val="solid"/>
                </a:ln>
                <a:solidFill>
                  <a:schemeClr val="accent6"/>
                </a:solidFill>
                <a:effectLst>
                  <a:outerShdw blurRad="50800" dist="40000" dir="5400000" algn="tl" rotWithShape="0">
                    <a:srgbClr val="000000">
                      <a:shade val="5000"/>
                      <a:satMod val="120000"/>
                      <a:alpha val="33000"/>
                    </a:srgbClr>
                  </a:outerShdw>
                </a:effectLst>
                <a:latin typeface="Arial" pitchFamily="34" charset="0"/>
                <a:ea typeface="Calibri" pitchFamily="34" charset="0"/>
                <a:cs typeface="Times New Roman" pitchFamily="18" charset="0"/>
              </a:rPr>
              <a:t>HACER UNA VALORACIÓN DE LO LEÍDO</a:t>
            </a:r>
            <a:r>
              <a:rPr kumimoji="0" lang="es-ES_tradnl" sz="2800" b="1" i="0" u="none" spc="50" normalizeH="0" baseline="0" dirty="0" smtClean="0">
                <a:ln w="12700" cmpd="sng">
                  <a:solidFill>
                    <a:schemeClr val="tx1"/>
                  </a:solidFill>
                  <a:prstDash val="solid"/>
                </a:ln>
                <a:solidFill>
                  <a:schemeClr val="accent6"/>
                </a:solidFill>
                <a:effectLst>
                  <a:glow rad="53100">
                    <a:schemeClr val="accent6">
                      <a:satMod val="180000"/>
                      <a:alpha val="30000"/>
                    </a:schemeClr>
                  </a:glow>
                </a:effectLst>
                <a:latin typeface="Arial" pitchFamily="34" charset="0"/>
                <a:ea typeface="Calibri" pitchFamily="34" charset="0"/>
                <a:cs typeface="Times New Roman" pitchFamily="18" charset="0"/>
              </a:rPr>
              <a:t>.</a:t>
            </a:r>
          </a:p>
          <a:p>
            <a:pPr marL="0" marR="0" lvl="0" indent="0" algn="just" defTabSz="914400" rtl="0" eaLnBrk="1" fontAlgn="base" latinLnBrk="0" hangingPunct="1">
              <a:lnSpc>
                <a:spcPct val="100000"/>
              </a:lnSpc>
              <a:spcBef>
                <a:spcPct val="0"/>
              </a:spcBef>
              <a:spcAft>
                <a:spcPct val="0"/>
              </a:spcAft>
              <a:buClrTx/>
              <a:buSzTx/>
              <a:buFontTx/>
              <a:buNone/>
              <a:tabLst/>
            </a:pPr>
            <a:endParaRPr lang="es-ES_tradnl" sz="2800" b="1" spc="5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s-ES_tradnl" sz="28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 Ayuda a establecer juicios, a valorar lo leído. Su necesidad surge de las diferentes perspectivas o puntos de vista que pueden asumirse en la elaboración de textos. </a:t>
            </a:r>
          </a:p>
          <a:p>
            <a:pPr marL="0" marR="0" lvl="0" indent="0" algn="just" defTabSz="914400" rtl="0" eaLnBrk="1" fontAlgn="base" latinLnBrk="0" hangingPunct="1">
              <a:lnSpc>
                <a:spcPct val="100000"/>
              </a:lnSpc>
              <a:spcBef>
                <a:spcPct val="0"/>
              </a:spcBef>
              <a:spcAft>
                <a:spcPct val="0"/>
              </a:spcAft>
              <a:buClrTx/>
              <a:buSzTx/>
              <a:buFontTx/>
              <a:buNone/>
              <a:tabLst/>
            </a:pPr>
            <a:endParaRPr lang="es-ES_tradnl" sz="2800" b="1" spc="5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s-ES_tradnl" sz="28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Debes comprender, apreciar y enjuiciar las distintas perspectivas que existen en cualquier texto escrito. Como resultado de esto, podrás tener tus propias ideas sobre la realidad. </a:t>
            </a:r>
            <a:endParaRPr kumimoji="0" lang="es-ES_tradnl" sz="40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cs typeface="Arial" pitchFamily="34" charset="0"/>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56321"/>
                                        </p:tgtEl>
                                        <p:attrNameLst>
                                          <p:attrName>style.visibility</p:attrName>
                                        </p:attrNameLst>
                                      </p:cBhvr>
                                      <p:to>
                                        <p:strVal val="visible"/>
                                      </p:to>
                                    </p:set>
                                    <p:anim calcmode="lin" valueType="num">
                                      <p:cBhvr>
                                        <p:cTn id="7" dur="3000" fill="hold"/>
                                        <p:tgtEl>
                                          <p:spTgt spid="56321"/>
                                        </p:tgtEl>
                                        <p:attrNameLst>
                                          <p:attrName>ppt_w</p:attrName>
                                        </p:attrNameLst>
                                      </p:cBhvr>
                                      <p:tavLst>
                                        <p:tav tm="0">
                                          <p:val>
                                            <p:strVal val="#ppt_w*0.05"/>
                                          </p:val>
                                        </p:tav>
                                        <p:tav tm="100000">
                                          <p:val>
                                            <p:strVal val="#ppt_w"/>
                                          </p:val>
                                        </p:tav>
                                      </p:tavLst>
                                    </p:anim>
                                    <p:anim calcmode="lin" valueType="num">
                                      <p:cBhvr>
                                        <p:cTn id="8" dur="3000" fill="hold"/>
                                        <p:tgtEl>
                                          <p:spTgt spid="56321"/>
                                        </p:tgtEl>
                                        <p:attrNameLst>
                                          <p:attrName>ppt_h</p:attrName>
                                        </p:attrNameLst>
                                      </p:cBhvr>
                                      <p:tavLst>
                                        <p:tav tm="0">
                                          <p:val>
                                            <p:strVal val="#ppt_h"/>
                                          </p:val>
                                        </p:tav>
                                        <p:tav tm="100000">
                                          <p:val>
                                            <p:strVal val="#ppt_h"/>
                                          </p:val>
                                        </p:tav>
                                      </p:tavLst>
                                    </p:anim>
                                    <p:anim calcmode="lin" valueType="num">
                                      <p:cBhvr>
                                        <p:cTn id="9" dur="3000" fill="hold"/>
                                        <p:tgtEl>
                                          <p:spTgt spid="56321"/>
                                        </p:tgtEl>
                                        <p:attrNameLst>
                                          <p:attrName>ppt_x</p:attrName>
                                        </p:attrNameLst>
                                      </p:cBhvr>
                                      <p:tavLst>
                                        <p:tav tm="0">
                                          <p:val>
                                            <p:strVal val="#ppt_x-.2"/>
                                          </p:val>
                                        </p:tav>
                                        <p:tav tm="100000">
                                          <p:val>
                                            <p:strVal val="#ppt_x"/>
                                          </p:val>
                                        </p:tav>
                                      </p:tavLst>
                                    </p:anim>
                                    <p:anim calcmode="lin" valueType="num">
                                      <p:cBhvr>
                                        <p:cTn id="10" dur="3000" fill="hold"/>
                                        <p:tgtEl>
                                          <p:spTgt spid="56321"/>
                                        </p:tgtEl>
                                        <p:attrNameLst>
                                          <p:attrName>ppt_y</p:attrName>
                                        </p:attrNameLst>
                                      </p:cBhvr>
                                      <p:tavLst>
                                        <p:tav tm="0">
                                          <p:val>
                                            <p:strVal val="#ppt_y"/>
                                          </p:val>
                                        </p:tav>
                                        <p:tav tm="100000">
                                          <p:val>
                                            <p:strVal val="#ppt_y"/>
                                          </p:val>
                                        </p:tav>
                                      </p:tavLst>
                                    </p:anim>
                                    <p:animEffect transition="in" filter="fade">
                                      <p:cBhvr>
                                        <p:cTn id="11" dur="3000"/>
                                        <p:tgtEl>
                                          <p:spTgt spid="563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1"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1"/>
          <p:cNvSpPr>
            <a:spLocks noChangeArrowheads="1"/>
          </p:cNvSpPr>
          <p:nvPr/>
        </p:nvSpPr>
        <p:spPr bwMode="auto">
          <a:xfrm>
            <a:off x="395536" y="368072"/>
            <a:ext cx="8172400"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3200" b="1" i="0" u="sng" normalizeH="0" baseline="0" dirty="0" smtClean="0">
                <a:ln w="17780" cmpd="sng">
                  <a:solidFill>
                    <a:srgbClr val="FFFFFF"/>
                  </a:solidFill>
                  <a:prstDash val="solid"/>
                  <a:miter lim="800000"/>
                </a:ln>
                <a:solidFill>
                  <a:srgbClr val="C00000"/>
                </a:solidFill>
                <a:effectLst>
                  <a:outerShdw blurRad="50800" algn="tl" rotWithShape="0">
                    <a:srgbClr val="000000"/>
                  </a:outerShdw>
                </a:effectLst>
                <a:latin typeface="Arial" panose="020B0604020202020204" pitchFamily="34" charset="0"/>
                <a:ea typeface="Times New Roman" pitchFamily="18" charset="0"/>
                <a:cs typeface="Arial" panose="020B0604020202020204" pitchFamily="34" charset="0"/>
              </a:rPr>
              <a:t>PASO 3º: SUBRAYAR LO FUNDAMENTAL</a:t>
            </a:r>
            <a:r>
              <a:rPr kumimoji="0" lang="es-ES" sz="3200" b="1" i="0" u="none" normalizeH="0" baseline="0" dirty="0" smtClean="0">
                <a:ln w="17780" cmpd="sng">
                  <a:solidFill>
                    <a:srgbClr val="FFFFFF"/>
                  </a:solidFill>
                  <a:prstDash val="solid"/>
                  <a:miter lim="800000"/>
                </a:ln>
                <a:solidFill>
                  <a:srgbClr val="C00000"/>
                </a:solidFill>
                <a:effectLst>
                  <a:outerShdw blurRad="50800" algn="tl" rotWithShape="0">
                    <a:srgbClr val="000000"/>
                  </a:outerShdw>
                </a:effectLst>
                <a:latin typeface="Arial" panose="020B0604020202020204" pitchFamily="34" charset="0"/>
                <a:ea typeface="Times New Roman" pitchFamily="18" charset="0"/>
                <a:cs typeface="Arial" panose="020B0604020202020204" pitchFamily="34" charset="0"/>
              </a:rPr>
              <a:t> </a:t>
            </a:r>
            <a:endParaRPr kumimoji="0" lang="es-ES" sz="2800" b="1" i="0" u="none" normalizeH="0" baseline="0" dirty="0" smtClean="0">
              <a:ln w="17780" cmpd="sng">
                <a:solidFill>
                  <a:srgbClr val="FFFFFF"/>
                </a:solidFill>
                <a:prstDash val="solid"/>
                <a:miter lim="800000"/>
              </a:ln>
              <a:solidFill>
                <a:srgbClr val="C00000"/>
              </a:solidFill>
              <a:effectLst>
                <a:outerShdw blurRad="50800" algn="tl" rotWithShape="0">
                  <a:srgbClr val="000000"/>
                </a:outerShdw>
              </a:effectLst>
              <a:latin typeface="Arial" pitchFamily="34" charset="0"/>
              <a:cs typeface="Arial" pitchFamily="34" charset="0"/>
            </a:endParaRPr>
          </a:p>
          <a:p>
            <a:pPr lvl="0" algn="just" eaLnBrk="0" fontAlgn="base" hangingPunct="0">
              <a:spcBef>
                <a:spcPct val="0"/>
              </a:spcBef>
              <a:spcAft>
                <a:spcPct val="0"/>
              </a:spcAft>
            </a:pPr>
            <a:endParaRPr kumimoji="0" lang="es-ES" sz="3200" b="1" i="0" u="none" spc="50" normalizeH="0" baseline="0" dirty="0" smtClean="0">
              <a:ln w="12700" cmpd="sng">
                <a:solidFill>
                  <a:schemeClr val="tx1"/>
                </a:solidFill>
                <a:prstDash val="solid"/>
              </a:ln>
              <a:solidFill>
                <a:srgbClr val="FFFF00"/>
              </a:solidFill>
              <a:effectLst>
                <a:glow rad="53100">
                  <a:schemeClr val="accent6">
                    <a:satMod val="180000"/>
                    <a:alpha val="30000"/>
                  </a:schemeClr>
                </a:glow>
              </a:effectLst>
              <a:latin typeface="Arial" panose="020B0604020202020204" pitchFamily="34" charset="0"/>
              <a:ea typeface="Times New Roman" pitchFamily="18" charset="0"/>
              <a:cs typeface="Arial" panose="020B0604020202020204" pitchFamily="34" charset="0"/>
            </a:endParaRPr>
          </a:p>
          <a:p>
            <a:pPr lvl="0" algn="just" eaLnBrk="0" fontAlgn="base" hangingPunct="0">
              <a:spcBef>
                <a:spcPct val="0"/>
              </a:spcBef>
              <a:spcAft>
                <a:spcPct val="0"/>
              </a:spcAft>
            </a:pPr>
            <a:endParaRPr lang="es-ES" sz="3200" b="1" spc="50" dirty="0">
              <a:ln w="12700" cmpd="sng">
                <a:solidFill>
                  <a:schemeClr val="tx1"/>
                </a:solidFill>
                <a:prstDash val="solid"/>
              </a:ln>
              <a:solidFill>
                <a:srgbClr val="FFFF00"/>
              </a:solidFill>
              <a:effectLst>
                <a:glow rad="53100">
                  <a:schemeClr val="accent6">
                    <a:satMod val="180000"/>
                    <a:alpha val="30000"/>
                  </a:schemeClr>
                </a:glow>
              </a:effectLst>
              <a:latin typeface="Arial" panose="020B0604020202020204" pitchFamily="34" charset="0"/>
              <a:ea typeface="Times New Roman" pitchFamily="18" charset="0"/>
              <a:cs typeface="Arial" panose="020B0604020202020204" pitchFamily="34" charset="0"/>
            </a:endParaRPr>
          </a:p>
          <a:p>
            <a:pPr lvl="0" algn="just" eaLnBrk="0" fontAlgn="base" hangingPunct="0">
              <a:spcBef>
                <a:spcPct val="0"/>
              </a:spcBef>
              <a:spcAft>
                <a:spcPct val="0"/>
              </a:spcAft>
            </a:pPr>
            <a:r>
              <a:rPr kumimoji="0" lang="es-ES" sz="3200" b="1" i="0" u="none" spc="50" normalizeH="0" baseline="0" dirty="0" smtClean="0">
                <a:ln w="12700" cmpd="sng">
                  <a:solidFill>
                    <a:schemeClr val="tx1"/>
                  </a:solidFill>
                  <a:prstDash val="solid"/>
                </a:ln>
                <a:solidFill>
                  <a:srgbClr val="FFFF00"/>
                </a:solidFill>
                <a:effectLst>
                  <a:glow rad="53100">
                    <a:schemeClr val="accent6">
                      <a:satMod val="180000"/>
                      <a:alpha val="30000"/>
                    </a:schemeClr>
                  </a:glow>
                </a:effectLst>
                <a:latin typeface="Arial" panose="020B0604020202020204" pitchFamily="34" charset="0"/>
                <a:ea typeface="Times New Roman" pitchFamily="18" charset="0"/>
                <a:cs typeface="Arial" panose="020B0604020202020204" pitchFamily="34" charset="0"/>
              </a:rPr>
              <a:t>Busca las ideas </a:t>
            </a:r>
            <a:r>
              <a:rPr lang="es-ES" sz="3200" b="1" spc="50" dirty="0" smtClean="0">
                <a:ln w="12700" cmpd="sng">
                  <a:solidFill>
                    <a:schemeClr val="tx1"/>
                  </a:solidFill>
                  <a:prstDash val="solid"/>
                </a:ln>
                <a:solidFill>
                  <a:srgbClr val="FFFF00"/>
                </a:solidFill>
                <a:effectLst>
                  <a:glow rad="53100">
                    <a:schemeClr val="accent6">
                      <a:satMod val="180000"/>
                      <a:alpha val="30000"/>
                    </a:schemeClr>
                  </a:glow>
                </a:effectLst>
                <a:latin typeface="Arial" panose="020B0604020202020204" pitchFamily="34" charset="0"/>
                <a:ea typeface="Times New Roman" pitchFamily="18" charset="0"/>
                <a:cs typeface="Arial" panose="020B0604020202020204" pitchFamily="34" charset="0"/>
              </a:rPr>
              <a:t>principales</a:t>
            </a:r>
          </a:p>
          <a:p>
            <a:pPr lvl="0" algn="just" eaLnBrk="0" fontAlgn="base" hangingPunct="0">
              <a:spcBef>
                <a:spcPct val="0"/>
              </a:spcBef>
              <a:spcAft>
                <a:spcPct val="0"/>
              </a:spcAft>
            </a:pPr>
            <a:r>
              <a:rPr lang="es-ES" sz="3200" b="1" spc="50" dirty="0" smtClean="0">
                <a:ln w="12700" cmpd="sng">
                  <a:solidFill>
                    <a:schemeClr val="tx1"/>
                  </a:solidFill>
                  <a:prstDash val="solid"/>
                </a:ln>
                <a:solidFill>
                  <a:srgbClr val="FFFF00"/>
                </a:solidFill>
                <a:effectLst>
                  <a:glow rad="53100">
                    <a:schemeClr val="accent6">
                      <a:satMod val="180000"/>
                      <a:alpha val="30000"/>
                    </a:schemeClr>
                  </a:glow>
                </a:effectLst>
                <a:latin typeface="Arial" panose="020B0604020202020204" pitchFamily="34" charset="0"/>
                <a:ea typeface="Times New Roman" pitchFamily="18" charset="0"/>
                <a:cs typeface="Arial" panose="020B0604020202020204" pitchFamily="34" charset="0"/>
              </a:rPr>
              <a:t> en cada apartado </a:t>
            </a:r>
            <a:r>
              <a:rPr kumimoji="0" lang="es-ES" sz="3200" b="1" i="0" u="none" spc="50" normalizeH="0" baseline="0" dirty="0" smtClean="0">
                <a:ln w="12700" cmpd="sng">
                  <a:solidFill>
                    <a:schemeClr val="tx1"/>
                  </a:solidFill>
                  <a:prstDash val="solid"/>
                </a:ln>
                <a:solidFill>
                  <a:srgbClr val="FFFF00"/>
                </a:solidFill>
                <a:effectLst>
                  <a:glow rad="53100">
                    <a:schemeClr val="accent6">
                      <a:satMod val="180000"/>
                      <a:alpha val="30000"/>
                    </a:schemeClr>
                  </a:glow>
                </a:effectLst>
                <a:latin typeface="Arial" panose="020B0604020202020204" pitchFamily="34" charset="0"/>
                <a:ea typeface="Times New Roman" pitchFamily="18" charset="0"/>
                <a:cs typeface="Arial" panose="020B0604020202020204" pitchFamily="34" charset="0"/>
              </a:rPr>
              <a:t>y subraya</a:t>
            </a:r>
          </a:p>
          <a:p>
            <a:pPr lvl="0" algn="just" eaLnBrk="0" fontAlgn="base" hangingPunct="0">
              <a:spcBef>
                <a:spcPct val="0"/>
              </a:spcBef>
              <a:spcAft>
                <a:spcPct val="0"/>
              </a:spcAft>
            </a:pPr>
            <a:r>
              <a:rPr kumimoji="0" lang="es-ES" sz="3200" b="1" i="0" u="none" spc="50" normalizeH="0" baseline="0" dirty="0" smtClean="0">
                <a:ln w="12700" cmpd="sng">
                  <a:solidFill>
                    <a:schemeClr val="tx1"/>
                  </a:solidFill>
                  <a:prstDash val="solid"/>
                </a:ln>
                <a:solidFill>
                  <a:srgbClr val="FFFF00"/>
                </a:solidFill>
                <a:effectLst>
                  <a:glow rad="53100">
                    <a:schemeClr val="accent6">
                      <a:satMod val="180000"/>
                      <a:alpha val="30000"/>
                    </a:schemeClr>
                  </a:glow>
                </a:effectLst>
                <a:latin typeface="Arial" panose="020B0604020202020204" pitchFamily="34" charset="0"/>
                <a:ea typeface="Times New Roman" pitchFamily="18" charset="0"/>
                <a:cs typeface="Arial" panose="020B0604020202020204" pitchFamily="34" charset="0"/>
              </a:rPr>
              <a:t> lo más</a:t>
            </a:r>
            <a:r>
              <a:rPr kumimoji="0" lang="es-ES" sz="3200" b="1" i="0" u="none" spc="50" normalizeH="0" dirty="0" smtClean="0">
                <a:ln w="12700" cmpd="sng">
                  <a:solidFill>
                    <a:schemeClr val="tx1"/>
                  </a:solidFill>
                  <a:prstDash val="solid"/>
                </a:ln>
                <a:solidFill>
                  <a:srgbClr val="FFFF00"/>
                </a:solidFill>
                <a:effectLst>
                  <a:glow rad="53100">
                    <a:schemeClr val="accent6">
                      <a:satMod val="180000"/>
                      <a:alpha val="30000"/>
                    </a:schemeClr>
                  </a:glow>
                </a:effectLst>
                <a:latin typeface="Arial" panose="020B0604020202020204" pitchFamily="34" charset="0"/>
                <a:ea typeface="Times New Roman" pitchFamily="18" charset="0"/>
                <a:cs typeface="Arial" panose="020B0604020202020204" pitchFamily="34" charset="0"/>
              </a:rPr>
              <a:t> </a:t>
            </a:r>
            <a:r>
              <a:rPr kumimoji="0" lang="es-ES" sz="3200" b="1" i="0" u="none" spc="50" normalizeH="0" baseline="0" dirty="0" smtClean="0">
                <a:ln w="12700" cmpd="sng">
                  <a:solidFill>
                    <a:schemeClr val="tx1"/>
                  </a:solidFill>
                  <a:prstDash val="solid"/>
                </a:ln>
                <a:solidFill>
                  <a:srgbClr val="FFFF00"/>
                </a:solidFill>
                <a:effectLst>
                  <a:glow rad="53100">
                    <a:schemeClr val="accent6">
                      <a:satMod val="180000"/>
                      <a:alpha val="30000"/>
                    </a:schemeClr>
                  </a:glow>
                </a:effectLst>
                <a:latin typeface="Arial" panose="020B0604020202020204" pitchFamily="34" charset="0"/>
                <a:ea typeface="Times New Roman" pitchFamily="18" charset="0"/>
                <a:cs typeface="Arial" panose="020B0604020202020204" pitchFamily="34" charset="0"/>
              </a:rPr>
              <a:t>importante.  </a:t>
            </a:r>
            <a:r>
              <a:rPr kumimoji="0" lang="es-ES" sz="32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anose="020B0604020202020204" pitchFamily="34" charset="0"/>
                <a:ea typeface="Times New Roman" pitchFamily="18" charset="0"/>
                <a:cs typeface="Arial" panose="020B0604020202020204" pitchFamily="34" charset="0"/>
              </a:rPr>
              <a:t>Puedes</a:t>
            </a:r>
          </a:p>
          <a:p>
            <a:pPr lvl="0" algn="just" eaLnBrk="0" fontAlgn="base" hangingPunct="0">
              <a:spcBef>
                <a:spcPct val="0"/>
              </a:spcBef>
              <a:spcAft>
                <a:spcPct val="0"/>
              </a:spcAft>
            </a:pPr>
            <a:r>
              <a:rPr kumimoji="0" lang="es-ES" sz="32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anose="020B0604020202020204" pitchFamily="34" charset="0"/>
                <a:ea typeface="Times New Roman" pitchFamily="18" charset="0"/>
                <a:cs typeface="Arial" panose="020B0604020202020204" pitchFamily="34" charset="0"/>
              </a:rPr>
              <a:t> comprobar</a:t>
            </a:r>
            <a:r>
              <a:rPr kumimoji="0" lang="es-ES" sz="3200" b="1" i="0" u="none" spc="50" normalizeH="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anose="020B0604020202020204" pitchFamily="34" charset="0"/>
                <a:ea typeface="Times New Roman" pitchFamily="18" charset="0"/>
                <a:cs typeface="Arial" panose="020B0604020202020204" pitchFamily="34" charset="0"/>
              </a:rPr>
              <a:t> </a:t>
            </a:r>
            <a:r>
              <a:rPr kumimoji="0" lang="es-ES" sz="32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anose="020B0604020202020204" pitchFamily="34" charset="0"/>
                <a:ea typeface="Times New Roman" pitchFamily="18" charset="0"/>
                <a:cs typeface="Arial" panose="020B0604020202020204" pitchFamily="34" charset="0"/>
              </a:rPr>
              <a:t>si el subrayado </a:t>
            </a:r>
          </a:p>
          <a:p>
            <a:pPr lvl="0" algn="just" eaLnBrk="0" fontAlgn="base" hangingPunct="0">
              <a:spcBef>
                <a:spcPct val="0"/>
              </a:spcBef>
              <a:spcAft>
                <a:spcPct val="0"/>
              </a:spcAft>
            </a:pPr>
            <a:r>
              <a:rPr kumimoji="0" lang="es-ES" sz="32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anose="020B0604020202020204" pitchFamily="34" charset="0"/>
                <a:ea typeface="Times New Roman" pitchFamily="18" charset="0"/>
                <a:cs typeface="Arial" panose="020B0604020202020204" pitchFamily="34" charset="0"/>
              </a:rPr>
              <a:t>es correcto, cuando</a:t>
            </a:r>
            <a:r>
              <a:rPr kumimoji="0" lang="es-ES" sz="3200" b="1" i="0" u="none" spc="50" normalizeH="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anose="020B0604020202020204" pitchFamily="34" charset="0"/>
                <a:ea typeface="Times New Roman" pitchFamily="18" charset="0"/>
                <a:cs typeface="Arial" panose="020B0604020202020204" pitchFamily="34" charset="0"/>
              </a:rPr>
              <a:t> </a:t>
            </a:r>
            <a:r>
              <a:rPr kumimoji="0" lang="es-ES" sz="32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anose="020B0604020202020204" pitchFamily="34" charset="0"/>
                <a:ea typeface="Times New Roman" pitchFamily="18" charset="0"/>
                <a:cs typeface="Arial" panose="020B0604020202020204" pitchFamily="34" charset="0"/>
              </a:rPr>
              <a:t>al leer las palabras que tienen una raya debajo de manera continuada,</a:t>
            </a:r>
            <a:r>
              <a:rPr kumimoji="0" lang="es-ES" sz="3200" b="1" i="0" u="none" spc="50" normalizeH="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anose="020B0604020202020204" pitchFamily="34" charset="0"/>
                <a:ea typeface="Times New Roman" pitchFamily="18" charset="0"/>
                <a:cs typeface="Arial" panose="020B0604020202020204" pitchFamily="34" charset="0"/>
              </a:rPr>
              <a:t> </a:t>
            </a:r>
            <a:r>
              <a:rPr kumimoji="0" lang="es-ES" sz="32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anose="020B0604020202020204" pitchFamily="34" charset="0"/>
                <a:ea typeface="Times New Roman" pitchFamily="18" charset="0"/>
                <a:cs typeface="Arial" panose="020B0604020202020204" pitchFamily="34" charset="0"/>
              </a:rPr>
              <a:t>tienen sentido por sí mismas. </a:t>
            </a:r>
            <a:endParaRPr kumimoji="0" lang="es-ES" sz="44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cs typeface="Arial" pitchFamily="34" charset="0"/>
            </a:endParaRPr>
          </a:p>
        </p:txBody>
      </p:sp>
      <p:pic>
        <p:nvPicPr>
          <p:cNvPr id="28674" name="Picture 2" descr="http://2colegio.net/web/wp-content/uploads/2010/05/ff.jpg"/>
          <p:cNvPicPr>
            <a:picLocks noChangeAspect="1" noChangeArrowheads="1"/>
          </p:cNvPicPr>
          <p:nvPr/>
        </p:nvPicPr>
        <p:blipFill>
          <a:blip r:embed="rId2" cstate="email"/>
          <a:srcRect/>
          <a:stretch>
            <a:fillRect/>
          </a:stretch>
        </p:blipFill>
        <p:spPr bwMode="auto">
          <a:xfrm>
            <a:off x="6372200" y="1187202"/>
            <a:ext cx="2457822" cy="2457822"/>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55297"/>
                                        </p:tgtEl>
                                        <p:attrNameLst>
                                          <p:attrName>style.visibility</p:attrName>
                                        </p:attrNameLst>
                                      </p:cBhvr>
                                      <p:to>
                                        <p:strVal val="visible"/>
                                      </p:to>
                                    </p:set>
                                    <p:animEffect transition="in" filter="fade">
                                      <p:cBhvr>
                                        <p:cTn id="7" dur="300"/>
                                        <p:tgtEl>
                                          <p:spTgt spid="55297"/>
                                        </p:tgtEl>
                                      </p:cBhvr>
                                    </p:animEffect>
                                    <p:anim calcmode="lin" valueType="num">
                                      <p:cBhvr>
                                        <p:cTn id="8" dur="1200" fill="hold"/>
                                        <p:tgtEl>
                                          <p:spTgt spid="55297"/>
                                        </p:tgtEl>
                                        <p:attrNameLst>
                                          <p:attrName>ppt_x</p:attrName>
                                        </p:attrNameLst>
                                      </p:cBhvr>
                                      <p:tavLst>
                                        <p:tav tm="0">
                                          <p:val>
                                            <p:strVal val="#ppt_x"/>
                                          </p:val>
                                        </p:tav>
                                        <p:tav tm="100000">
                                          <p:val>
                                            <p:strVal val="#ppt_x"/>
                                          </p:val>
                                        </p:tav>
                                      </p:tavLst>
                                    </p:anim>
                                    <p:anim calcmode="lin" valueType="num">
                                      <p:cBhvr>
                                        <p:cTn id="9" dur="1200" fill="hold"/>
                                        <p:tgtEl>
                                          <p:spTgt spid="55297"/>
                                        </p:tgtEl>
                                        <p:attrNameLst>
                                          <p:attrName>ppt_y</p:attrName>
                                        </p:attrNameLst>
                                      </p:cBhvr>
                                      <p:tavLst>
                                        <p:tav tm="0">
                                          <p:val>
                                            <p:strVal val="#ppt_y+0.31"/>
                                          </p:val>
                                        </p:tav>
                                        <p:tav tm="100000">
                                          <p:val>
                                            <p:strVal val="#ppt_y+0.31"/>
                                          </p:val>
                                        </p:tav>
                                      </p:tavLst>
                                    </p:anim>
                                    <p:anim calcmode="lin" valueType="num">
                                      <p:cBhvr>
                                        <p:cTn id="10" dur="1800" decel="50000" fill="hold">
                                          <p:stCondLst>
                                            <p:cond delay="1200"/>
                                          </p:stCondLst>
                                        </p:cTn>
                                        <p:tgtEl>
                                          <p:spTgt spid="55297"/>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1800" decel="50000" fill="hold">
                                          <p:stCondLst>
                                            <p:cond delay="1200"/>
                                          </p:stCondLst>
                                        </p:cTn>
                                        <p:tgtEl>
                                          <p:spTgt spid="55297"/>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7"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1"/>
          <p:cNvSpPr>
            <a:spLocks noChangeArrowheads="1"/>
          </p:cNvSpPr>
          <p:nvPr/>
        </p:nvSpPr>
        <p:spPr bwMode="auto">
          <a:xfrm>
            <a:off x="323528" y="339615"/>
            <a:ext cx="8532440" cy="59400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32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anose="020B0604020202020204" pitchFamily="34" charset="0"/>
                <a:ea typeface="Times New Roman" pitchFamily="18" charset="0"/>
                <a:cs typeface="Arial" panose="020B0604020202020204" pitchFamily="34" charset="0"/>
              </a:rPr>
              <a:t>La cantidad de subrayado estará en función de: la dificultad de la materia de estudio, la familiaridad con el tema, la finalidad que se persiga, el tipo de memoria que predomine en el sujeto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28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3200" b="1" i="0" u="none" spc="50" normalizeH="0" baseline="0" dirty="0" smtClean="0">
                <a:ln w="12700" cmpd="sng">
                  <a:solidFill>
                    <a:schemeClr val="tx1"/>
                  </a:solidFill>
                  <a:prstDash val="solid"/>
                </a:ln>
                <a:solidFill>
                  <a:srgbClr val="FFFF00"/>
                </a:solidFill>
                <a:effectLst>
                  <a:glow rad="53100">
                    <a:schemeClr val="accent6">
                      <a:satMod val="180000"/>
                      <a:alpha val="30000"/>
                    </a:schemeClr>
                  </a:glow>
                </a:effectLst>
                <a:latin typeface="Arial" panose="020B0604020202020204" pitchFamily="34" charset="0"/>
                <a:ea typeface="Times New Roman" pitchFamily="18" charset="0"/>
                <a:cs typeface="Arial" panose="020B0604020202020204" pitchFamily="34" charset="0"/>
              </a:rPr>
              <a:t>Como norma general te recomendamos:</a:t>
            </a:r>
            <a:endParaRPr kumimoji="0" lang="es-ES" sz="2800" b="1" i="0" u="none" spc="50" normalizeH="0" baseline="0" dirty="0" smtClean="0">
              <a:ln w="12700" cmpd="sng">
                <a:solidFill>
                  <a:schemeClr val="tx1"/>
                </a:solidFill>
                <a:prstDash val="solid"/>
              </a:ln>
              <a:solidFill>
                <a:srgbClr val="FFFF00"/>
              </a:solidFill>
              <a:effectLst>
                <a:glow rad="53100">
                  <a:schemeClr val="accent6">
                    <a:satMod val="180000"/>
                    <a:alpha val="30000"/>
                  </a:schemeClr>
                </a:glow>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32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Arial" panose="020B0604020202020204" pitchFamily="34" charset="0"/>
              </a:rPr>
              <a:t>•Subrayar una idea principal y una secundaria de cada párrafo. </a:t>
            </a:r>
            <a:endParaRPr kumimoji="0" lang="es-ES" sz="28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32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Arial" panose="020B0604020202020204" pitchFamily="34" charset="0"/>
              </a:rPr>
              <a:t>• No subrayar líneas enteras que entorpecen la comprensión y restan agilidad. </a:t>
            </a:r>
            <a:endParaRPr kumimoji="0" lang="es-ES" sz="44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cs typeface="Arial" pitchFamily="34" charset="0"/>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54273"/>
                                        </p:tgtEl>
                                        <p:attrNameLst>
                                          <p:attrName>style.visibility</p:attrName>
                                        </p:attrNameLst>
                                      </p:cBhvr>
                                      <p:to>
                                        <p:strVal val="visible"/>
                                      </p:to>
                                    </p:set>
                                    <p:animEffect transition="in" filter="wheel(4)">
                                      <p:cBhvr>
                                        <p:cTn id="7" dur="3000"/>
                                        <p:tgtEl>
                                          <p:spTgt spid="542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3"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88640"/>
            <a:ext cx="7772400" cy="1470025"/>
          </a:xfrm>
        </p:spPr>
        <p:txBody>
          <a:bodyPr>
            <a:normAutofit/>
          </a:bodyPr>
          <a:lstStyle/>
          <a:p>
            <a:pPr lvl="0"/>
            <a:r>
              <a:rPr lang="es-ES" sz="2800" b="1" u="sng" dirty="0">
                <a:ln w="17780" cmpd="sng">
                  <a:solidFill>
                    <a:srgbClr val="FFFFFF"/>
                  </a:solidFill>
                  <a:prstDash val="solid"/>
                  <a:miter lim="800000"/>
                </a:ln>
                <a:solidFill>
                  <a:srgbClr val="C00000"/>
                </a:solidFill>
                <a:effectLst>
                  <a:outerShdw blurRad="50800" algn="tl" rotWithShape="0">
                    <a:srgbClr val="000000"/>
                  </a:outerShdw>
                </a:effectLst>
                <a:latin typeface="Arial" panose="020B0604020202020204" pitchFamily="34" charset="0"/>
                <a:ea typeface="Times New Roman" pitchFamily="18" charset="0"/>
                <a:cs typeface="Arial" panose="020B0604020202020204" pitchFamily="34" charset="0"/>
              </a:rPr>
              <a:t>PASO </a:t>
            </a:r>
            <a:r>
              <a:rPr lang="es-ES" sz="2800" b="1" u="sng" dirty="0" smtClean="0">
                <a:ln w="17780" cmpd="sng">
                  <a:solidFill>
                    <a:srgbClr val="FFFFFF"/>
                  </a:solidFill>
                  <a:prstDash val="solid"/>
                  <a:miter lim="800000"/>
                </a:ln>
                <a:solidFill>
                  <a:srgbClr val="C00000"/>
                </a:solidFill>
                <a:effectLst>
                  <a:outerShdw blurRad="50800" algn="tl" rotWithShape="0">
                    <a:srgbClr val="000000"/>
                  </a:outerShdw>
                </a:effectLst>
                <a:latin typeface="Arial" panose="020B0604020202020204" pitchFamily="34" charset="0"/>
                <a:ea typeface="Times New Roman" pitchFamily="18" charset="0"/>
                <a:cs typeface="Arial" panose="020B0604020202020204" pitchFamily="34" charset="0"/>
              </a:rPr>
              <a:t>4º</a:t>
            </a:r>
            <a:r>
              <a:rPr lang="es-ES" sz="2800" b="1" u="sng" dirty="0">
                <a:ln w="17780" cmpd="sng">
                  <a:solidFill>
                    <a:srgbClr val="FFFFFF"/>
                  </a:solidFill>
                  <a:prstDash val="solid"/>
                  <a:miter lim="800000"/>
                </a:ln>
                <a:solidFill>
                  <a:srgbClr val="C00000"/>
                </a:solidFill>
                <a:effectLst>
                  <a:outerShdw blurRad="50800" algn="tl" rotWithShape="0">
                    <a:srgbClr val="000000"/>
                  </a:outerShdw>
                </a:effectLst>
                <a:latin typeface="Arial" panose="020B0604020202020204" pitchFamily="34" charset="0"/>
                <a:ea typeface="Times New Roman" pitchFamily="18" charset="0"/>
                <a:cs typeface="Arial" panose="020B0604020202020204" pitchFamily="34" charset="0"/>
              </a:rPr>
              <a:t>: </a:t>
            </a:r>
            <a:r>
              <a:rPr lang="es-ES" sz="2800" b="1" u="sng" dirty="0" smtClean="0">
                <a:ln w="17780" cmpd="sng">
                  <a:solidFill>
                    <a:srgbClr val="FFFFFF"/>
                  </a:solidFill>
                  <a:prstDash val="solid"/>
                  <a:miter lim="800000"/>
                </a:ln>
                <a:solidFill>
                  <a:srgbClr val="C00000"/>
                </a:solidFill>
                <a:effectLst>
                  <a:outerShdw blurRad="50800" algn="tl" rotWithShape="0">
                    <a:srgbClr val="000000"/>
                  </a:outerShdw>
                </a:effectLst>
                <a:latin typeface="Arial" panose="020B0604020202020204" pitchFamily="34" charset="0"/>
                <a:ea typeface="Times New Roman" pitchFamily="18" charset="0"/>
                <a:cs typeface="Arial" panose="020B0604020202020204" pitchFamily="34" charset="0"/>
              </a:rPr>
              <a:t>ESQUEMA DE  </a:t>
            </a:r>
            <a:r>
              <a:rPr lang="es-ES" sz="2800" b="1" u="sng">
                <a:ln w="17780" cmpd="sng">
                  <a:solidFill>
                    <a:srgbClr val="FFFFFF"/>
                  </a:solidFill>
                  <a:prstDash val="solid"/>
                  <a:miter lim="800000"/>
                </a:ln>
                <a:solidFill>
                  <a:srgbClr val="C00000"/>
                </a:solidFill>
                <a:effectLst>
                  <a:outerShdw blurRad="50800" algn="tl" rotWithShape="0">
                    <a:srgbClr val="000000"/>
                  </a:outerShdw>
                </a:effectLst>
                <a:latin typeface="Arial" panose="020B0604020202020204" pitchFamily="34" charset="0"/>
                <a:ea typeface="Times New Roman" pitchFamily="18" charset="0"/>
                <a:cs typeface="Arial" panose="020B0604020202020204" pitchFamily="34" charset="0"/>
              </a:rPr>
              <a:t>LO </a:t>
            </a:r>
            <a:r>
              <a:rPr lang="es-ES" sz="2800" b="1" u="sng" smtClean="0">
                <a:ln w="17780" cmpd="sng">
                  <a:solidFill>
                    <a:srgbClr val="FFFFFF"/>
                  </a:solidFill>
                  <a:prstDash val="solid"/>
                  <a:miter lim="800000"/>
                </a:ln>
                <a:solidFill>
                  <a:srgbClr val="C00000"/>
                </a:solidFill>
                <a:effectLst>
                  <a:outerShdw blurRad="50800" algn="tl" rotWithShape="0">
                    <a:srgbClr val="000000"/>
                  </a:outerShdw>
                </a:effectLst>
                <a:latin typeface="Arial" panose="020B0604020202020204" pitchFamily="34" charset="0"/>
                <a:ea typeface="Times New Roman" pitchFamily="18" charset="0"/>
                <a:cs typeface="Arial" panose="020B0604020202020204" pitchFamily="34" charset="0"/>
              </a:rPr>
              <a:t>SUBRAYADO</a:t>
            </a:r>
            <a:r>
              <a:rPr lang="es-ES" b="1" smtClean="0">
                <a:ln w="17780" cmpd="sng">
                  <a:solidFill>
                    <a:srgbClr val="FFFFFF"/>
                  </a:solidFill>
                  <a:prstDash val="solid"/>
                  <a:miter lim="800000"/>
                </a:ln>
                <a:solidFill>
                  <a:srgbClr val="C00000"/>
                </a:solidFill>
                <a:effectLst>
                  <a:outerShdw blurRad="50800" algn="tl" rotWithShape="0">
                    <a:srgbClr val="000000"/>
                  </a:outerShdw>
                </a:effectLst>
                <a:latin typeface="Arial" panose="020B0604020202020204" pitchFamily="34" charset="0"/>
                <a:ea typeface="Times New Roman" pitchFamily="18" charset="0"/>
                <a:cs typeface="Arial" panose="020B0604020202020204" pitchFamily="34" charset="0"/>
              </a:rPr>
              <a:t> </a:t>
            </a:r>
            <a:r>
              <a:rPr lang="es-ES" sz="4000" b="1" dirty="0">
                <a:ln w="17780" cmpd="sng">
                  <a:solidFill>
                    <a:srgbClr val="FFFFFF"/>
                  </a:solidFill>
                  <a:prstDash val="solid"/>
                  <a:miter lim="800000"/>
                </a:ln>
                <a:solidFill>
                  <a:srgbClr val="C00000"/>
                </a:solidFill>
                <a:effectLst>
                  <a:outerShdw blurRad="50800" algn="tl" rotWithShape="0">
                    <a:srgbClr val="000000"/>
                  </a:outerShdw>
                </a:effectLst>
                <a:latin typeface="Arial" pitchFamily="34" charset="0"/>
                <a:cs typeface="Arial" pitchFamily="34" charset="0"/>
              </a:rPr>
              <a:t/>
            </a:r>
            <a:br>
              <a:rPr lang="es-ES" sz="4000" b="1" dirty="0">
                <a:ln w="17780" cmpd="sng">
                  <a:solidFill>
                    <a:srgbClr val="FFFFFF"/>
                  </a:solidFill>
                  <a:prstDash val="solid"/>
                  <a:miter lim="800000"/>
                </a:ln>
                <a:solidFill>
                  <a:srgbClr val="C00000"/>
                </a:solidFill>
                <a:effectLst>
                  <a:outerShdw blurRad="50800" algn="tl" rotWithShape="0">
                    <a:srgbClr val="000000"/>
                  </a:outerShdw>
                </a:effectLst>
                <a:latin typeface="Arial" pitchFamily="34" charset="0"/>
                <a:cs typeface="Arial" pitchFamily="34" charset="0"/>
              </a:rPr>
            </a:br>
            <a:endParaRPr lang="es-ES" dirty="0"/>
          </a:p>
        </p:txBody>
      </p:sp>
      <p:sp>
        <p:nvSpPr>
          <p:cNvPr id="3" name="2 Subtítulo"/>
          <p:cNvSpPr>
            <a:spLocks noGrp="1"/>
          </p:cNvSpPr>
          <p:nvPr>
            <p:ph type="subTitle" idx="1"/>
          </p:nvPr>
        </p:nvSpPr>
        <p:spPr>
          <a:xfrm>
            <a:off x="467544" y="1556792"/>
            <a:ext cx="8280920" cy="4082008"/>
          </a:xfrm>
        </p:spPr>
        <p:txBody>
          <a:bodyPr>
            <a:normAutofit fontScale="92500" lnSpcReduction="10000"/>
          </a:bodyPr>
          <a:lstStyle/>
          <a:p>
            <a:pPr lvl="0" algn="just" fontAlgn="base">
              <a:spcBef>
                <a:spcPct val="0"/>
              </a:spcBef>
              <a:spcAft>
                <a:spcPct val="0"/>
              </a:spcAft>
            </a:pPr>
            <a:r>
              <a:rPr lang="es-ES" b="1" spc="5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anose="020B0604020202020204" pitchFamily="34" charset="0"/>
                <a:ea typeface="Times New Roman" pitchFamily="18" charset="0"/>
                <a:cs typeface="Arial" panose="020B0604020202020204" pitchFamily="34" charset="0"/>
              </a:rPr>
              <a:t>Es una </a:t>
            </a:r>
            <a:r>
              <a:rPr lang="es-ES" b="1" spc="50" dirty="0" smtClean="0">
                <a:ln w="12700" cmpd="sng">
                  <a:solidFill>
                    <a:schemeClr val="tx1"/>
                  </a:solidFill>
                  <a:prstDash val="solid"/>
                </a:ln>
                <a:solidFill>
                  <a:srgbClr val="FFFF00"/>
                </a:solidFill>
                <a:effectLst>
                  <a:glow rad="53100">
                    <a:schemeClr val="accent6">
                      <a:satMod val="180000"/>
                      <a:alpha val="30000"/>
                    </a:schemeClr>
                  </a:glow>
                </a:effectLst>
                <a:latin typeface="Arial" panose="020B0604020202020204" pitchFamily="34" charset="0"/>
                <a:ea typeface="Times New Roman" pitchFamily="18" charset="0"/>
                <a:cs typeface="Arial" panose="020B0604020202020204" pitchFamily="34" charset="0"/>
              </a:rPr>
              <a:t>reducción gráfica del texto o de la información significativa recibida a través de la lectura previa.</a:t>
            </a:r>
          </a:p>
          <a:p>
            <a:pPr lvl="0" algn="just" fontAlgn="base">
              <a:spcBef>
                <a:spcPct val="0"/>
              </a:spcBef>
              <a:spcAft>
                <a:spcPct val="0"/>
              </a:spcAft>
            </a:pPr>
            <a:r>
              <a:rPr lang="es-ES" b="1" spc="50" dirty="0" smtClean="0">
                <a:ln w="12700" cmpd="sng">
                  <a:solidFill>
                    <a:schemeClr val="tx1"/>
                  </a:solidFill>
                  <a:prstDash val="solid"/>
                </a:ln>
                <a:solidFill>
                  <a:srgbClr val="FFFF00"/>
                </a:solidFill>
                <a:effectLst>
                  <a:glow rad="53100">
                    <a:schemeClr val="accent6">
                      <a:satMod val="180000"/>
                      <a:alpha val="30000"/>
                    </a:schemeClr>
                  </a:glow>
                </a:effectLst>
                <a:latin typeface="Arial" panose="020B0604020202020204" pitchFamily="34" charset="0"/>
                <a:ea typeface="Times New Roman" pitchFamily="18" charset="0"/>
                <a:cs typeface="Arial" panose="020B0604020202020204" pitchFamily="34" charset="0"/>
              </a:rPr>
              <a:t> </a:t>
            </a:r>
            <a:endParaRPr lang="es-ES" sz="2800" b="1" spc="50" dirty="0">
              <a:ln w="12700" cmpd="sng">
                <a:solidFill>
                  <a:schemeClr val="tx1"/>
                </a:solidFill>
                <a:prstDash val="solid"/>
              </a:ln>
              <a:solidFill>
                <a:srgbClr val="FFFF00"/>
              </a:solidFill>
              <a:effectLst>
                <a:glow rad="53100">
                  <a:schemeClr val="accent6">
                    <a:satMod val="180000"/>
                    <a:alpha val="30000"/>
                  </a:schemeClr>
                </a:glow>
              </a:effectLst>
              <a:latin typeface="Arial" pitchFamily="34" charset="0"/>
              <a:cs typeface="Arial" pitchFamily="34" charset="0"/>
            </a:endParaRPr>
          </a:p>
          <a:p>
            <a:pPr lvl="0" algn="just" eaLnBrk="0" fontAlgn="base" hangingPunct="0">
              <a:spcBef>
                <a:spcPct val="0"/>
              </a:spcBef>
              <a:spcAft>
                <a:spcPct val="0"/>
              </a:spcAft>
            </a:pPr>
            <a:r>
              <a:rPr lang="es-ES" b="1" spc="5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Arial" panose="020B0604020202020204" pitchFamily="34" charset="0"/>
              </a:rPr>
              <a:t>Estructurar y ordenar  de forma lógica las ideas con el menor número de palabras, para obtener de forma clara y rápida una visión general del mismo y de la relación entre sus apartados. </a:t>
            </a:r>
            <a:endParaRPr lang="es-ES" sz="4400" b="1" spc="50" dirty="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cs typeface="Arial" pitchFamily="34" charset="0"/>
            </a:endParaRPr>
          </a:p>
          <a:p>
            <a:pPr algn="l"/>
            <a:endParaRPr lang="es-ES" dirty="0"/>
          </a:p>
        </p:txBody>
      </p:sp>
    </p:spTree>
    <p:extLst>
      <p:ext uri="{BB962C8B-B14F-4D97-AF65-F5344CB8AC3E}">
        <p14:creationId xmlns:p14="http://schemas.microsoft.com/office/powerpoint/2010/main" val="211832543"/>
      </p:ext>
    </p:extLst>
  </p:cSld>
  <p:clrMapOvr>
    <a:masterClrMapping/>
  </p:clrMapOvr>
  <p:transition spd="slow">
    <p:random/>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1"/>
          <p:cNvSpPr>
            <a:spLocks noChangeArrowheads="1"/>
          </p:cNvSpPr>
          <p:nvPr/>
        </p:nvSpPr>
        <p:spPr bwMode="auto">
          <a:xfrm>
            <a:off x="288032" y="116632"/>
            <a:ext cx="8604448" cy="68018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2400" b="1" i="0" u="none" spc="50" normalizeH="0" baseline="0" dirty="0" smtClean="0">
                <a:ln w="12700" cmpd="sng">
                  <a:solidFill>
                    <a:schemeClr val="tx1"/>
                  </a:solidFill>
                  <a:prstDash val="solid"/>
                </a:ln>
                <a:solidFill>
                  <a:srgbClr val="FFFF00"/>
                </a:solidFill>
                <a:effectLst>
                  <a:glow rad="53100">
                    <a:schemeClr val="accent6">
                      <a:satMod val="180000"/>
                      <a:alpha val="30000"/>
                    </a:schemeClr>
                  </a:glow>
                </a:effectLst>
                <a:latin typeface="Arial" pitchFamily="34" charset="0"/>
                <a:ea typeface="Calibri" pitchFamily="34" charset="0"/>
                <a:cs typeface="Times New Roman" pitchFamily="18" charset="0"/>
              </a:rPr>
              <a:t>Te pueden ayudar las siguientes pistas: </a:t>
            </a:r>
            <a:endParaRPr lang="es-ES" sz="2400" b="1" spc="5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20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S" sz="24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Confeccionarlo en hojas de tamaño folio. </a:t>
            </a:r>
          </a:p>
          <a:p>
            <a:pPr marL="0" marR="0" lvl="0" indent="0" algn="just" defTabSz="914400" rtl="0" eaLnBrk="0" fontAlgn="base" latinLnBrk="0" hangingPunct="0">
              <a:lnSpc>
                <a:spcPct val="100000"/>
              </a:lnSpc>
              <a:spcBef>
                <a:spcPct val="0"/>
              </a:spcBef>
              <a:spcAft>
                <a:spcPct val="0"/>
              </a:spcAft>
              <a:buClrTx/>
              <a:buSzTx/>
              <a:tabLst/>
            </a:pPr>
            <a:endParaRPr kumimoji="0" lang="es-ES" sz="20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S" sz="24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Dejar márgenes para posibles anotaciones.</a:t>
            </a:r>
          </a:p>
          <a:p>
            <a:pPr marL="0" marR="0" lvl="0" indent="0" algn="just" defTabSz="914400" rtl="0" eaLnBrk="0" fontAlgn="base" latinLnBrk="0" hangingPunct="0">
              <a:lnSpc>
                <a:spcPct val="100000"/>
              </a:lnSpc>
              <a:spcBef>
                <a:spcPct val="0"/>
              </a:spcBef>
              <a:spcAft>
                <a:spcPct val="0"/>
              </a:spcAft>
              <a:buClrTx/>
              <a:buSzTx/>
              <a:tabLst/>
            </a:pPr>
            <a:r>
              <a:rPr kumimoji="0" lang="es-ES" sz="24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 </a:t>
            </a:r>
            <a:endParaRPr kumimoji="0" lang="es-ES" sz="20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S" sz="24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Los epígrafes, títulos y subtítulos del texto servirán de referencia para estructurar y organizar las ideas. </a:t>
            </a:r>
          </a:p>
          <a:p>
            <a:pPr marL="0" marR="0" lvl="0" indent="0" algn="just" defTabSz="914400" rtl="0" eaLnBrk="0" fontAlgn="base" latinLnBrk="0" hangingPunct="0">
              <a:lnSpc>
                <a:spcPct val="100000"/>
              </a:lnSpc>
              <a:spcBef>
                <a:spcPct val="0"/>
              </a:spcBef>
              <a:spcAft>
                <a:spcPct val="0"/>
              </a:spcAft>
              <a:buClrTx/>
              <a:buSzTx/>
              <a:tabLst/>
            </a:pPr>
            <a:endParaRPr kumimoji="0" lang="es-ES" sz="20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S" sz="24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Se empieza escribiendo la idea general, a continuación se añade las principales que a su vez abarcan las secundarias. </a:t>
            </a:r>
          </a:p>
          <a:p>
            <a:pPr marL="0" marR="0" lvl="0" indent="0" algn="just" defTabSz="914400" rtl="0" eaLnBrk="0" fontAlgn="base" latinLnBrk="0" hangingPunct="0">
              <a:lnSpc>
                <a:spcPct val="100000"/>
              </a:lnSpc>
              <a:spcBef>
                <a:spcPct val="0"/>
              </a:spcBef>
              <a:spcAft>
                <a:spcPct val="0"/>
              </a:spcAft>
              <a:buClrTx/>
              <a:buSzTx/>
              <a:tabLst/>
            </a:pPr>
            <a:endParaRPr kumimoji="0" lang="es-ES" sz="20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lang="es-ES" sz="2400" b="1" spc="5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P</a:t>
            </a:r>
            <a:r>
              <a:rPr kumimoji="0" lang="es-ES" sz="24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rescindir del esquema de los libros y realizar el propio. Resultan útiles otros modelos como medio de comparación. </a:t>
            </a:r>
          </a:p>
          <a:p>
            <a:pPr marL="0" marR="0" lvl="0" indent="0" algn="just" defTabSz="914400" rtl="0" eaLnBrk="0" fontAlgn="base" latinLnBrk="0" hangingPunct="0">
              <a:lnSpc>
                <a:spcPct val="100000"/>
              </a:lnSpc>
              <a:spcBef>
                <a:spcPct val="0"/>
              </a:spcBef>
              <a:spcAft>
                <a:spcPct val="0"/>
              </a:spcAft>
              <a:buClrTx/>
              <a:buSzTx/>
              <a:tabLst/>
            </a:pPr>
            <a:endParaRPr kumimoji="0" lang="es-ES" sz="20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S" sz="24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Cada esquema se archivará con los apuntes de su respectivo tema o se juntarán por materias. </a:t>
            </a:r>
            <a:endParaRPr kumimoji="0" lang="es-ES" sz="36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cs typeface="Arial" pitchFamily="34" charset="0"/>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32" fill="hold" grpId="0" nodeType="clickEffect">
                                  <p:stCondLst>
                                    <p:cond delay="0"/>
                                  </p:stCondLst>
                                  <p:childTnLst>
                                    <p:set>
                                      <p:cBhvr>
                                        <p:cTn id="6" dur="1" fill="hold">
                                          <p:stCondLst>
                                            <p:cond delay="0"/>
                                          </p:stCondLst>
                                        </p:cTn>
                                        <p:tgtEl>
                                          <p:spTgt spid="52225"/>
                                        </p:tgtEl>
                                        <p:attrNameLst>
                                          <p:attrName>style.visibility</p:attrName>
                                        </p:attrNameLst>
                                      </p:cBhvr>
                                      <p:to>
                                        <p:strVal val="visible"/>
                                      </p:to>
                                    </p:set>
                                    <p:animEffect transition="in" filter="diamond(out)">
                                      <p:cBhvr>
                                        <p:cTn id="7" dur="3000"/>
                                        <p:tgtEl>
                                          <p:spTgt spid="522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5"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1"/>
          <p:cNvSpPr>
            <a:spLocks noChangeArrowheads="1"/>
          </p:cNvSpPr>
          <p:nvPr/>
        </p:nvSpPr>
        <p:spPr bwMode="auto">
          <a:xfrm>
            <a:off x="398021" y="809797"/>
            <a:ext cx="8352931" cy="526298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28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El esquema Se puede hacer de muchas formas: </a:t>
            </a:r>
          </a:p>
          <a:p>
            <a:pPr lvl="4" fontAlgn="base">
              <a:spcBef>
                <a:spcPct val="0"/>
              </a:spcBef>
              <a:spcAft>
                <a:spcPct val="0"/>
              </a:spcAft>
              <a:buFont typeface="Arial" pitchFamily="34" charset="0"/>
              <a:buChar char="•"/>
            </a:pPr>
            <a:r>
              <a:rPr kumimoji="0" lang="es-ES" sz="28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de números</a:t>
            </a:r>
          </a:p>
          <a:p>
            <a:pPr lvl="4" fontAlgn="base">
              <a:spcBef>
                <a:spcPct val="0"/>
              </a:spcBef>
              <a:spcAft>
                <a:spcPct val="0"/>
              </a:spcAft>
              <a:buFont typeface="Arial" pitchFamily="34" charset="0"/>
              <a:buChar char="•"/>
            </a:pPr>
            <a:r>
              <a:rPr kumimoji="0" lang="es-ES" sz="28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de llaves, de signos</a:t>
            </a:r>
          </a:p>
          <a:p>
            <a:pPr lvl="4" fontAlgn="base">
              <a:spcBef>
                <a:spcPct val="0"/>
              </a:spcBef>
              <a:spcAft>
                <a:spcPct val="0"/>
              </a:spcAft>
              <a:buFont typeface="Arial" pitchFamily="34" charset="0"/>
              <a:buChar char="•"/>
            </a:pPr>
            <a:r>
              <a:rPr kumimoji="0" lang="es-ES" sz="28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Mixto</a:t>
            </a:r>
          </a:p>
          <a:p>
            <a:pPr lvl="4" fontAlgn="base">
              <a:spcBef>
                <a:spcPct val="0"/>
              </a:spcBef>
              <a:spcAft>
                <a:spcPct val="0"/>
              </a:spcAft>
              <a:buFont typeface="Arial" pitchFamily="34" charset="0"/>
              <a:buChar char="•"/>
            </a:pPr>
            <a:r>
              <a:rPr kumimoji="0" lang="es-ES" sz="28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etc. </a:t>
            </a:r>
          </a:p>
          <a:p>
            <a:pPr marL="0" marR="0" lvl="0" indent="0" algn="just" defTabSz="914400" rtl="0" eaLnBrk="1" fontAlgn="base" latinLnBrk="0" hangingPunct="1">
              <a:lnSpc>
                <a:spcPct val="100000"/>
              </a:lnSpc>
              <a:spcBef>
                <a:spcPct val="0"/>
              </a:spcBef>
              <a:spcAft>
                <a:spcPct val="0"/>
              </a:spcAft>
              <a:buClrTx/>
              <a:buSzTx/>
              <a:buFontTx/>
              <a:buNone/>
              <a:tabLst/>
            </a:pPr>
            <a:endParaRPr lang="es-ES" sz="2800" b="1" spc="5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s-ES" sz="2800" b="1" i="0" u="none" spc="50" normalizeH="0" baseline="0" dirty="0" smtClean="0">
                <a:ln w="12700" cmpd="sng">
                  <a:solidFill>
                    <a:schemeClr val="tx1"/>
                  </a:solidFill>
                  <a:prstDash val="solid"/>
                </a:ln>
                <a:solidFill>
                  <a:srgbClr val="FFFF00"/>
                </a:solidFill>
                <a:effectLst>
                  <a:glow rad="53100">
                    <a:schemeClr val="accent6">
                      <a:satMod val="180000"/>
                      <a:alpha val="30000"/>
                    </a:schemeClr>
                  </a:glow>
                </a:effectLst>
                <a:latin typeface="Arial" pitchFamily="34" charset="0"/>
                <a:ea typeface="Calibri" pitchFamily="34" charset="0"/>
                <a:cs typeface="Times New Roman" pitchFamily="18" charset="0"/>
              </a:rPr>
              <a:t>Debes hacer el esquema que mejor te venga, se trata de algo personal.</a:t>
            </a:r>
          </a:p>
          <a:p>
            <a:pPr marL="0" marR="0" lvl="0" indent="0" algn="just" defTabSz="914400" rtl="0" eaLnBrk="1" fontAlgn="base" latinLnBrk="0" hangingPunct="1">
              <a:lnSpc>
                <a:spcPct val="100000"/>
              </a:lnSpc>
              <a:spcBef>
                <a:spcPct val="0"/>
              </a:spcBef>
              <a:spcAft>
                <a:spcPct val="0"/>
              </a:spcAft>
              <a:buClrTx/>
              <a:buSzTx/>
              <a:buFontTx/>
              <a:buNone/>
              <a:tabLst/>
            </a:pPr>
            <a:endParaRPr lang="es-ES" sz="2800" b="1" spc="5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s-ES" sz="28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 A continuación te proponemos algunos ejemplos:</a:t>
            </a:r>
            <a:endParaRPr kumimoji="0" lang="es-ES" sz="40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cs typeface="Arial" pitchFamily="34" charset="0"/>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8609"/>
                                        </p:tgtEl>
                                        <p:attrNameLst>
                                          <p:attrName>style.visibility</p:attrName>
                                        </p:attrNameLst>
                                      </p:cBhvr>
                                      <p:to>
                                        <p:strVal val="visible"/>
                                      </p:to>
                                    </p:set>
                                    <p:animEffect transition="in" filter="dissolve">
                                      <p:cBhvr>
                                        <p:cTn id="7" dur="3000"/>
                                        <p:tgtEl>
                                          <p:spTgt spid="686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09"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1"/>
          <p:cNvSpPr>
            <a:spLocks noChangeArrowheads="1"/>
          </p:cNvSpPr>
          <p:nvPr/>
        </p:nvSpPr>
        <p:spPr bwMode="auto">
          <a:xfrm>
            <a:off x="395536" y="332656"/>
            <a:ext cx="7884368"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es-ES" sz="2800" b="1" i="0" u="none" spc="300" normalizeH="0" baseline="0" dirty="0" smtClean="0">
                <a:ln w="11430" cmpd="sng">
                  <a:solidFill>
                    <a:schemeClr val="accent1">
                      <a:tint val="10000"/>
                    </a:schemeClr>
                  </a:solidFill>
                  <a:prstDash val="solid"/>
                  <a:miter lim="800000"/>
                </a:ln>
                <a:solidFill>
                  <a:srgbClr val="C00000"/>
                </a:solidFill>
                <a:effectLst>
                  <a:glow rad="45500">
                    <a:schemeClr val="accent1">
                      <a:satMod val="220000"/>
                      <a:alpha val="35000"/>
                    </a:schemeClr>
                  </a:glow>
                </a:effectLst>
                <a:latin typeface="Arial" pitchFamily="34" charset="0"/>
                <a:ea typeface="Calibri" pitchFamily="34" charset="0"/>
                <a:cs typeface="Times New Roman" pitchFamily="18" charset="0"/>
              </a:rPr>
              <a:t>1. ESQUEMA DE NÚMEROS </a:t>
            </a:r>
            <a:endParaRPr kumimoji="0" lang="es-ES" sz="4000" b="1" i="0" u="none" spc="300" normalizeH="0" baseline="0" dirty="0" smtClean="0">
              <a:ln w="11430" cmpd="sng">
                <a:solidFill>
                  <a:schemeClr val="accent1">
                    <a:tint val="10000"/>
                  </a:schemeClr>
                </a:solidFill>
                <a:prstDash val="solid"/>
                <a:miter lim="800000"/>
              </a:ln>
              <a:solidFill>
                <a:srgbClr val="C00000"/>
              </a:solidFill>
              <a:effectLst>
                <a:glow rad="45500">
                  <a:schemeClr val="accent1">
                    <a:satMod val="220000"/>
                    <a:alpha val="35000"/>
                  </a:schemeClr>
                </a:glow>
              </a:effectLst>
              <a:latin typeface="Arial" pitchFamily="34" charset="0"/>
              <a:cs typeface="Arial" pitchFamily="34" charset="0"/>
            </a:endParaRPr>
          </a:p>
        </p:txBody>
      </p:sp>
      <p:pic>
        <p:nvPicPr>
          <p:cNvPr id="67586" name="18 Imagen" descr="esquema de números.bmp"/>
          <p:cNvPicPr>
            <a:picLocks noChangeAspect="1" noChangeArrowheads="1"/>
          </p:cNvPicPr>
          <p:nvPr/>
        </p:nvPicPr>
        <p:blipFill>
          <a:blip r:embed="rId2" cstate="email"/>
          <a:srcRect/>
          <a:stretch>
            <a:fillRect/>
          </a:stretch>
        </p:blipFill>
        <p:spPr bwMode="auto">
          <a:xfrm>
            <a:off x="983441" y="2060848"/>
            <a:ext cx="6708558" cy="3816424"/>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67586"/>
                                        </p:tgtEl>
                                        <p:attrNameLst>
                                          <p:attrName>style.visibility</p:attrName>
                                        </p:attrNameLst>
                                      </p:cBhvr>
                                      <p:to>
                                        <p:strVal val="visible"/>
                                      </p:to>
                                    </p:set>
                                    <p:anim calcmode="lin" valueType="num">
                                      <p:cBhvr>
                                        <p:cTn id="7" dur="3000" fill="hold"/>
                                        <p:tgtEl>
                                          <p:spTgt spid="67586"/>
                                        </p:tgtEl>
                                        <p:attrNameLst>
                                          <p:attrName>ppt_w</p:attrName>
                                        </p:attrNameLst>
                                      </p:cBhvr>
                                      <p:tavLst>
                                        <p:tav tm="0">
                                          <p:val>
                                            <p:fltVal val="0"/>
                                          </p:val>
                                        </p:tav>
                                        <p:tav tm="100000">
                                          <p:val>
                                            <p:strVal val="#ppt_w"/>
                                          </p:val>
                                        </p:tav>
                                      </p:tavLst>
                                    </p:anim>
                                    <p:anim calcmode="lin" valueType="num">
                                      <p:cBhvr>
                                        <p:cTn id="8" dur="3000" fill="hold"/>
                                        <p:tgtEl>
                                          <p:spTgt spid="67586"/>
                                        </p:tgtEl>
                                        <p:attrNameLst>
                                          <p:attrName>ppt_h</p:attrName>
                                        </p:attrNameLst>
                                      </p:cBhvr>
                                      <p:tavLst>
                                        <p:tav tm="0">
                                          <p:val>
                                            <p:fltVal val="0"/>
                                          </p:val>
                                        </p:tav>
                                        <p:tav tm="100000">
                                          <p:val>
                                            <p:strVal val="#ppt_h"/>
                                          </p:val>
                                        </p:tav>
                                      </p:tavLst>
                                    </p:anim>
                                    <p:animEffect transition="in" filter="fade">
                                      <p:cBhvr>
                                        <p:cTn id="9" dur="3000"/>
                                        <p:tgtEl>
                                          <p:spTgt spid="675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1"/>
          <p:cNvSpPr>
            <a:spLocks noChangeArrowheads="1"/>
          </p:cNvSpPr>
          <p:nvPr/>
        </p:nvSpPr>
        <p:spPr bwMode="auto">
          <a:xfrm>
            <a:off x="395536" y="332656"/>
            <a:ext cx="7884368"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es-ES" sz="2800" b="1" i="0" u="none" spc="300" normalizeH="0" baseline="0" dirty="0" smtClean="0">
                <a:ln w="11430" cmpd="sng">
                  <a:solidFill>
                    <a:schemeClr val="accent1">
                      <a:tint val="10000"/>
                    </a:schemeClr>
                  </a:solidFill>
                  <a:prstDash val="solid"/>
                  <a:miter lim="800000"/>
                </a:ln>
                <a:solidFill>
                  <a:srgbClr val="C00000"/>
                </a:solidFill>
                <a:effectLst>
                  <a:glow rad="45500">
                    <a:schemeClr val="accent1">
                      <a:satMod val="220000"/>
                      <a:alpha val="35000"/>
                    </a:schemeClr>
                  </a:glow>
                </a:effectLst>
                <a:latin typeface="Arial" pitchFamily="34" charset="0"/>
                <a:ea typeface="Calibri" pitchFamily="34" charset="0"/>
                <a:cs typeface="Times New Roman" pitchFamily="18" charset="0"/>
              </a:rPr>
              <a:t>1. EJEMPLO ESQUEMA DE NÚMEROS </a:t>
            </a:r>
            <a:endParaRPr kumimoji="0" lang="es-ES" sz="4000" b="1" i="0" u="none" spc="300" normalizeH="0" baseline="0" dirty="0" smtClean="0">
              <a:ln w="11430" cmpd="sng">
                <a:solidFill>
                  <a:schemeClr val="accent1">
                    <a:tint val="10000"/>
                  </a:schemeClr>
                </a:solidFill>
                <a:prstDash val="solid"/>
                <a:miter lim="800000"/>
              </a:ln>
              <a:solidFill>
                <a:srgbClr val="C00000"/>
              </a:solidFill>
              <a:effectLst>
                <a:glow rad="45500">
                  <a:schemeClr val="accent1">
                    <a:satMod val="220000"/>
                    <a:alpha val="35000"/>
                  </a:schemeClr>
                </a:glow>
              </a:effectLst>
              <a:latin typeface="Arial" pitchFamily="34" charset="0"/>
              <a:cs typeface="Arial" pitchFamily="34" charset="0"/>
            </a:endParaRPr>
          </a:p>
        </p:txBody>
      </p:sp>
      <p:sp>
        <p:nvSpPr>
          <p:cNvPr id="2" name="AutoShape 2" descr="data:image/jpeg;base64,/9j/4AAQSkZJRgABAQAAAQABAAD/2wCEAAkGBhQSERQUEhQWFRUVFBYaGBgXFx4eHxwUFxgYHhgWGh0XHiYeGRkjGRQaKy8iIycpOCwsHiAxNTAqNScsLSkBCQoKDgwOGg8PGiwkHB8sKSwsKSwsKSksLCwpLCksLCwsLCksKSwpLCwsKSwpKSwpKSwpLCksKSwsKSwsLCwpLP/AABEIAJYAkwMBIgACEQEDEQH/xAAbAAEAAwEBAQEAAAAAAAAAAAAAAQQFAgMGB//EADgQAAICAQMCBQMCBQIFBQAAAAECAxEABBIhBTEGEyJBUSMyYXGRFEJSgfAzsRUWQ6HhJJLB0fH/xAAaAQADAQEBAQAAAAAAAAAAAAAAAQIDBAUG/8QAJBEAAgIBBQACAgMAAAAAAAAAAAECEQMSITFBUQQTYWIUIlL/2gAMAwEAAhEDEQA/AP12/wDP/wAyjoeq+Y0q7CpifZZ/mNBr4/BH75aP+VlKHpKq0htmErlnVqIa121yO1AftnD9lnJkzuWx5ajrqpOkJHqcr6mZVHqLCl3keY/pPC3xWeY8UQcjcWYKWKopelDEWfLBH8vbPTUdBRiBvcRBkPlAgJcZBWgACOVHYjt+t14/D0SzBgxLCORQpZfseywsAOwtyaJoGjxk2ZXF8npB4o07BDv274t+1lcEKQSD9tchTXyBYvJj8V6Vg5EynZe70t7EA16fVyw4F9x8jKh8KwOWIZj9IQOAw+1Yym0mrHob+Wr4JByxL4ZjLhwzqwd2UggUztGxqx7GIUPyfnGKsZ76rxDp440leUBJL2NTG6VmNAC/tRj27A5E3iTTqXDSgGM03pbvuC8Uvr9TAem+SM4k8PxtFHGxciJJEVi3IWRGjYnjvtfg/j9/GDwpEjlgXFyCQgEfeDdml3VY45oc1gOsf5LadfhZQySKdxpe/J3ItURY9UijmvuGebeJtOAT5gamC+lWJ3m6ACqS32tyARwec51fQoS8szjaXEZdga5hdHBHxbRJfyFGVX8GRMjIXlola5Fqke/Yq+n0hWlcgiiC3fjFsFY/yauk6rFKzLG4ZlPqA9j2P69vbLmZ3T+irC7upNtuoHsgZyxVeOxLXz7jNHJZk0k9hkqcjGCk0OMtLs7vBGcg5O7NseWj0MXyq5OaxnZGcZ0Lc9NNMYxjALGMYzzz5oZka7St/FRTLFapDMC1jhjW3g8ntmvkbcY1KjH6dpXRtT9MIJZyyNYIrYosgGxyp4/Od9ZSbZGEtgHuTy38ttoU1tLmq3bbF9ssdY1w0+nlm2lhFGzkDuQos9+PbJ1evEU8UZVj5zOA1igURnN2b7L7DGlZacm7SPnj07WvJKrSyIGlXaySChEHDEqOSH2iuAB6m78EB4e1B3vvlErwwR7hJ7DUSFyPbd5Nc13Y/Jz6DTdRDzSxlSDEsZs82JAxBH/tPxnrq9akab3bavz+W7fP+2O6Lc2fNdW6JqjvRGldCkiAvIK2GFtpZeCz+ae/wF/N/XnMhPEem3bPPQsFLkc/YE3buB/Tz/Y+/GH8QQ3GqMD5hP8AUKUbxf2HnchFGuxw0ktSfRrYzF0XimF0EjOEV5GVAbN7CAT9l8k/7c+wsdP69FIIxuAkcFgh7kAke36YmqJ0M0sZGTkkDGMYAdBskjOFzvOjHPej0Pj/ACGtmRtxk4ze0ejqRxjGM4D54YxjACv1DRCaNo2JAcUSvevxeV5el28btI/0ixA9NetNjEjbz3OaGAP/AJ/2yk6KjJ3RgpPEo1E5eVlQ7JQYxX0QVYKNvN+5/wC9ZHVdHBJDBCytGssieVsXbtk2l1sbSqg0bB7/AAc9h0J/Knj81PrvMSfKNr5oo1TgcZ6zdKdvJuRPoujD6R5oFT/1OPuY+9CvzdUa0Zv/AAHTyPLAXl3hY2dq22rReUlMFCmljul4Bse5GXH6AolTUNNIXRaZn8vlQzML9ICG5DyK4vPaHp7id5S6ktDFHWwgjy2kJN7z3Mp9vYZ11DpG+Exo222RrcGQWjq1FWblSV7WP1xWLU75KOo6DC6ogmZdkZFhl9URkWS/UCK3xr6h8Ee+daPo0CSIySE1bbQym2j3LvI+40rEcfplPV+CPMaRmeP6sLRkeSaS4yhMQEgVAbsghjd+rnLM/g9P4lJoyiKoA8vy+AVaQ749rqqP9VhZVvnjG9yrXpq6fqcbxpKGUIyK1lhxuAIs9gaYd/nLKygkgEEjvRBr9s+a6b4GRPL83ypPLSNdohCqVijdFYrvNy/VYlvyBXF5odF8OjTSSMGUh+AAm0/e7lnNnexMnfigAMlozlFVaNjGQMnJMxkqcjGOyoyo7vIznGVqZ0fyJDGMZByjGMYAM5Y1z/nOdZF/5WMceT5n/iTfw2t+s25ZNV5Zr1UoBUD09rPxljW65h/BVKT9ZA9e4aNvu47epfjuPkZdHXV8qaXa9QNIrCuWKcGs9J+qKphtX+u6qDXAJQsL/NDLRuzJXqQbXALIyogttzHY4ZLURr9tAEEuTyeBmy2tYI7bOFVmUhgdwAsVXzni3WFXUJAQQXBKkEV9u48Bt1VfNAZc1MwRGZuyqSf0A575PZmfMSeK5FbTAmIrKzbnCOFABj+mNzX5tO3FNdcDvXOo8T6lEhd44lErnuHpFG4bZGJADEgUf19Jze03XIHXek0ZFEk7142qGYGv6VYE/A5zw0/iaAvsLBHLHaHYDe294/T/AFG4zllp/qYbeJ5YvP2hZdskx2hH3RjzUC7+eV2uTXp7d8lvEkq/UuP1RaUEkOY1JbW7yNvqN+Uq3813z6zT6tJL2OrbWo7WHDf08e+eoGIHJdo8tJKWjRmG1mRSV+CQCV/tdZ7YxkMxfOwxjGIQxjGADGMYAMYxgAyGSxlLrXU/4eCSbaW8tC1AgWF5PJ47Z1quobJYYyp+qXG6xQ2KW7XZsKf0xpFKLfBUbov0p4zISJ2lJJUbh5woha49vcHvnrN0lm8oNKw8p1ZaUXaoALux8+w74PVz/EiDZyVZuGBIUAepgPtBJoX3OWtVrUjjaR2pEBLMQeABd9rxl3Lwpt0cmdJmksoDQCAANt23d7ttfyE1eWG0C7WB7yKQxUd9womiTtq/nM9vGGnMbsj7ivFGOQEsSyqoGyz6kI4Bqs41Xi2KPy9zAlq3sqPtUGNpASdtAlFvZe6iDVY0g/v4VtR4O3pRnYOY2iLeWOY2iEW2hwPSLv8ATLUnhdS5O9trbd60PVtnMwF9x62P+c5Ym8RxrIVJ9Kq25qJqRZFQoFA3M1sOwPY5oaTVLIiuhtXAINEWD+CAR/cY2Jua5KHQ+hrpgQGZrCqLCgBEB2ilHf1Gz75q4xkENt8jGMYhDGMYAMYxgAxjGADGMydXrCNZBH5lK0UxK8ckFKPPPuar840hxVl7X6ISxtGxYKylSVNGj3o+3GeM3Sg7xuzyFoixX1diyFLqueCe/uTd5m9H6oZdTNU1xxhl2OVBMivRZVHqVB2tvuLA+2XeqdWaOFpAm0hkULKQoO+REDFl3Uo33lpF006RMXQlR3dXlDSbi3rsF2VV37SNu4BRXFfjLGo6dG6SIVAWUEPt9JNiiSRyT+c+ah8cMXCmKMDyi7XMALuUDYSBvW4h259XbjOuode1IhJMaRyNppHUJKSB69OqkkpYYCYnj49/ZUVpl6aWt8Jwy3vL/eXFN2bzC4oVRpmPBvgnGo8JxPYZ5SGHqHmcM3lmPeeOH2GrFdh8ZlanxLJFK6UD/DQkm5j65DEGXuu5+xF9uS1dstavxDNEdsqRLIwQAGU+Uu4y8s4QE8Qnt8jjGOpf6Lw8MR3u3yl95cOX5DlgbHFcVXbt++aOh0YijSNSSEUAFjZNfJ9zmZ07xCZdQ8W1aXdTK9n0bLYr7KS/B9wL982RktkSvtk4xjJMxjGMAGMYwAYxjABjGMAGcsgPcAg8f2zrGNOgKXVdYkMLyuLVFLNS2aXkkA+4q8r9c1EaxqJUdkZ491VSlZF2hrPI3j7VsnmgctdU0HnQvFu271Kk0DQPfg8HKut6I0ssUhlAMRO0eWCOSpDUx4cUwDDsHNZaZrBrvk9pdZGJkhKneY2ZfQOFSgVs8jg9v0+ctagqq2+3aou27AAd/wBAPfM+TTXKs/moPLWZD6RttivLG+Nuwe4sfrnoVjETsjrGHDEyAgjnjdZtTye2MclZW/5ihIico22WQRoxVTwRuDEAkqvbuBRIsDLkevjfzFIrZL5ZDAC34Nj9bFfNZmweGUWQeY6ksWbYsYRWUxslbQTdByTzzx8Z7Dwyohli8yT6km9XPLoVCeXRPfYYxV+wo3ZsBpel5ddCXIV499WQGW9vPNA3XpPP4OdL1SG1Aljtr2jetnaaNC+aPxmBP4NQM5jaw0QUIVQn0RolhnNAMEUsK55s0cjp/htiyTSuBJ5jOVYBvuk3ihu2o1Gv5gLFWRZmg0RSts2NJ4l08kYdZ4ipcoDvAtx3UXVn/fGn8QQS/ZIrgOUYqwG117g2RfPxfcZm6nw8jMEWbawDkrtDELJOsvClgQS6AbubHHwcszdAjcEFiQZNQxArk6gMGW/ag3B+cekVQ9NNdfHv2B13m/TuG47bB478bT+xz3vMDQ+EUSSNxIT5ZBa1G55FEn1C45FmZiQOLzf/AM5yGTJJcE4xisEZjGTtycqjb62c4xjIMhjGMAGQ2TnLf9ub/SsaBcnzseimSHUrHEm+WeRo7ZWWmKkE7vcC6WiOBeJuksdA0CxMWbdwZENszepiwAAP6LQ+M1NP1QSI7qr/AE5HQqQNxKGjtsge/wA54N19P4ZtTtcqm6wACfSa9iR3+Cc0NU5dIavTO+p08oi4jE1net06AAAe+W28zbJ6gSVbYFG0q1cAlmIJv3oZx1PqywbS6sQWVWYAUNx2juwPc+wbLWo1KxruchUW7ZjQA7ck5Fi4PltH0bV7IwXkU7m3t5p3lTPCQxJZtrGJX4BIG41XtSOi1i+VH5upZmBIbzjYkGnUHcT3QSqTtPe+M+tPVobX60XqG5bkHK88jnkek/sfjIj6zA2ypkO4kJTjk+4HycaNFll4fO6joOplEqymW2Knd55VSyzqRtCNaqIiaBHcXzxl6Tp+pE385j3vt2S7aJddrye8ihQbVruzwc0I+vQNZWWMqA1vvXaNpQbSbv8A6g/8ZI8QafaCJ4aJ2j6i8n+kc8cZRX2y8K/hvTzojfxG4ta1ufcSdibipHAQuGpfYZs5j6/xTp4WcPIoEYUMwdeGc0Eq918WT7fvlw9WiG25EXc21Nzr62A/l5u+R+fxkMylFy3ZdyVzx02rR92xlba1GvnLFZajbLxYtTsYxeRmn1nq/SiNuc7az0yCMWTH2jzsvx63RzjJ25GYHI4tcnEsoUFmIUAWSTQA/JORLOq0GZVLGlsgWfcC+5/GUfE2jMuknjVd5kidQtgXuFd24BF2PyBlHrujknkiBguIElzabidyMqi+VWwSSDfHFXlLYqK7PSfooKywnUFf4iSRjQVW9RQlV9/b9ic9puiF9P5Jl9BQL6I0HAIPAHA44oZV6jopJdRFcVwoASVZA5kDkgEk7tgABpSN26jwKOxEr7tzEbdtBStMD+WDG/2H647Ro9lZm6rQAzxyPOA8V+kqnZmUA0eVb+XcO+6h+Y6z0rzY2VdpmJgtqB9Czo/Kk8gCM0L9VVmPL4fkdZUETLHK6mRXeNr/APUROxjdQJNmwP8AefigM1dD0+ZJZibYfwyJG4I3PsMxXduNB1Diye5s++FjUe7Kv/Ji7WXzTTbi9otlmSVLFkbVqXhR2I/OWtT4YVnVkYJXlAqIxR8reQOOwIlaxXPHajeZotBrkEVtJ91m5AQSJFtpBZtTGG9KHhiT8ZxH0nXIoAlmc0A1yCq8mMOV+G3rLtPsSpqucZW/pf0PheIRr9QOqbqAC7NolhfYB2CA6YCr4BOeEvg7mJUcbKcOfLXsY3jsD3YhxzzVDEXQZiQ48xWSDUxoGmJFs48ncqMysKPv8C+wr11Wl1VSECYHzQfRIv8AoAikjVvseu5I5APyMAuXCZ76fwqgsByUI4G0X/rJKSzXbHdGOfj88mz/AMvETGVZCCxkLAqCD5jozAX2/wBMC/jL/TYZBEglNyBFDHvbACzY7/r75bGPSy4QySe5ldB6EumUgNu4VftVfQgpft7n1G2PJ9x2zTY4LZGdMYpI9PHj0jGMYzYKc7xjEZZBkbcYznnyeTnZG3jONvfk8/n/AO8YzJnKwVycYxEsgr+v75IXGMAICZO3/P7/APgYxjQ0FTPQjIxmiN8fJOck4xm8eD18L2IxjGWdAxjGAH//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pic>
        <p:nvPicPr>
          <p:cNvPr id="4100" name="Picture 4" descr="Imagen de un esquema de números según se describe en el text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7705" y="1196752"/>
            <a:ext cx="4968552" cy="50765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9754572"/>
      </p:ext>
    </p:extLst>
  </p:cSld>
  <p:clrMapOvr>
    <a:masterClrMapping/>
  </p:clrMapOvr>
  <p:transition spd="slow">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1"/>
          <p:cNvSpPr>
            <a:spLocks noChangeArrowheads="1"/>
          </p:cNvSpPr>
          <p:nvPr/>
        </p:nvSpPr>
        <p:spPr bwMode="auto">
          <a:xfrm>
            <a:off x="150147" y="260648"/>
            <a:ext cx="8814341" cy="64592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es-ES" sz="2400" b="1" i="0" u="none" spc="300" normalizeH="0" baseline="0" dirty="0" smtClean="0">
                <a:ln w="11430" cmpd="sng">
                  <a:solidFill>
                    <a:schemeClr val="accent1">
                      <a:tint val="10000"/>
                    </a:schemeClr>
                  </a:solidFill>
                  <a:prstDash val="solid"/>
                  <a:miter lim="800000"/>
                </a:ln>
                <a:solidFill>
                  <a:srgbClr val="C00000"/>
                </a:solidFill>
                <a:effectLst>
                  <a:glow rad="45500">
                    <a:schemeClr val="accent1">
                      <a:satMod val="220000"/>
                      <a:alpha val="35000"/>
                    </a:schemeClr>
                  </a:glow>
                </a:effectLst>
                <a:latin typeface="Arial" pitchFamily="34" charset="0"/>
                <a:ea typeface="Calibri" pitchFamily="34" charset="0"/>
                <a:cs typeface="Times New Roman" pitchFamily="18" charset="0"/>
              </a:rPr>
              <a:t>REALIZAR EL ESTUDIO CON ÉXITO SUPONE:</a:t>
            </a:r>
            <a:endParaRPr lang="es-ES" sz="2000" b="1" spc="300" dirty="0">
              <a:ln w="11430" cmpd="sng">
                <a:solidFill>
                  <a:schemeClr val="accent1">
                    <a:tint val="10000"/>
                  </a:schemeClr>
                </a:solidFill>
                <a:prstDash val="solid"/>
                <a:miter lim="800000"/>
              </a:ln>
              <a:solidFill>
                <a:srgbClr val="C00000"/>
              </a:solidFill>
              <a:effectLst>
                <a:glow rad="45500">
                  <a:schemeClr val="accent1">
                    <a:satMod val="220000"/>
                    <a:alpha val="35000"/>
                  </a:schemeClr>
                </a:glow>
              </a:effectLst>
              <a:latin typeface="Arial" pitchFamily="34" charset="0"/>
            </a:endParaRPr>
          </a:p>
          <a:p>
            <a:pPr marL="0" marR="0" lvl="0" indent="0" defTabSz="914400" rtl="0" eaLnBrk="1" fontAlgn="base" latinLnBrk="0" hangingPunct="1">
              <a:lnSpc>
                <a:spcPct val="100000"/>
              </a:lnSpc>
              <a:spcBef>
                <a:spcPct val="0"/>
              </a:spcBef>
              <a:spcAft>
                <a:spcPct val="0"/>
              </a:spcAft>
              <a:buClrTx/>
              <a:buSzTx/>
              <a:buFontTx/>
              <a:buNone/>
              <a:tabLst/>
            </a:pPr>
            <a:endParaRPr lang="es-ES" sz="2000" b="1" spc="300" dirty="0">
              <a:ln w="11430" cmpd="sng">
                <a:solidFill>
                  <a:schemeClr val="accent1">
                    <a:tint val="10000"/>
                  </a:schemeClr>
                </a:solidFill>
                <a:prstDash val="solid"/>
                <a:miter lim="800000"/>
              </a:ln>
              <a:solidFill>
                <a:srgbClr val="C00000"/>
              </a:solidFill>
              <a:effectLst>
                <a:glow rad="45500">
                  <a:schemeClr val="accent1">
                    <a:satMod val="220000"/>
                    <a:alpha val="35000"/>
                  </a:schemeClr>
                </a:glow>
              </a:effectLst>
              <a:latin typeface="Arial" pitchFamily="34" charset="0"/>
            </a:endParaRPr>
          </a:p>
          <a:p>
            <a:pPr marL="0" marR="0" lvl="0" indent="0" defTabSz="914400" rtl="0" eaLnBrk="1" fontAlgn="base" latinLnBrk="0" hangingPunct="1">
              <a:lnSpc>
                <a:spcPct val="100000"/>
              </a:lnSpc>
              <a:spcBef>
                <a:spcPct val="0"/>
              </a:spcBef>
              <a:spcAft>
                <a:spcPct val="0"/>
              </a:spcAft>
              <a:buClrTx/>
              <a:buSzTx/>
              <a:buFontTx/>
              <a:buNone/>
              <a:tabLst/>
            </a:pPr>
            <a:r>
              <a:rPr kumimoji="0" lang="es-ES" sz="2800" b="1" i="0" u="none" normalizeH="0" baseline="0" dirty="0" smtClean="0">
                <a:ln w="1905"/>
                <a:solidFill>
                  <a:srgbClr val="C00000"/>
                </a:solidFill>
                <a:effectLst>
                  <a:innerShdw blurRad="69850" dist="43180" dir="5400000">
                    <a:srgbClr val="000000">
                      <a:alpha val="65000"/>
                    </a:srgbClr>
                  </a:innerShdw>
                </a:effectLst>
                <a:latin typeface="Arial" pitchFamily="34" charset="0"/>
                <a:ea typeface="Calibri" pitchFamily="34" charset="0"/>
                <a:cs typeface="Times New Roman" pitchFamily="18" charset="0"/>
              </a:rPr>
              <a:t>PODER: </a:t>
            </a:r>
            <a:r>
              <a:rPr kumimoji="0" lang="es-ES" sz="28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poseer capacidades mínimas necesarias (inteligencia y aptitudes). “Poder es querer”. Todo alumno de Secundaria avanzó lo suficiente para comprender que es capaz de aprender</a:t>
            </a:r>
            <a:endParaRPr kumimoji="0" lang="es-ES" sz="24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ndParaRPr>
          </a:p>
          <a:p>
            <a:pPr marL="0" marR="0" lvl="0" indent="0" defTabSz="914400" rtl="0" eaLnBrk="1" fontAlgn="base" latinLnBrk="0" hangingPunct="1">
              <a:lnSpc>
                <a:spcPct val="100000"/>
              </a:lnSpc>
              <a:spcBef>
                <a:spcPct val="0"/>
              </a:spcBef>
              <a:spcAft>
                <a:spcPct val="0"/>
              </a:spcAft>
              <a:buClrTx/>
              <a:buSzTx/>
              <a:buFontTx/>
              <a:buNone/>
              <a:tabLst/>
            </a:pPr>
            <a:endParaRPr kumimoji="0" lang="es-ES" sz="24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s-ES" sz="2800" b="1" i="0" u="none" normalizeH="0" baseline="0" dirty="0" smtClean="0">
                <a:ln w="1905"/>
                <a:solidFill>
                  <a:srgbClr val="C00000"/>
                </a:solidFill>
                <a:effectLst>
                  <a:innerShdw blurRad="69850" dist="43180" dir="5400000">
                    <a:srgbClr val="000000">
                      <a:alpha val="65000"/>
                    </a:srgbClr>
                  </a:innerShdw>
                </a:effectLst>
                <a:latin typeface="Arial" pitchFamily="34" charset="0"/>
                <a:ea typeface="Calibri" pitchFamily="34" charset="0"/>
                <a:cs typeface="Times New Roman" pitchFamily="18" charset="0"/>
              </a:rPr>
              <a:t>QUERER: </a:t>
            </a:r>
            <a:r>
              <a:rPr kumimoji="0" lang="es-ES" sz="28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motivación suficiente para que se inicie, dirija y sostenga dicho estudio.</a:t>
            </a:r>
            <a:endParaRPr kumimoji="0" lang="es-ES" sz="24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s-ES" sz="24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s-ES" sz="2800" b="1" i="0" u="none" normalizeH="0" baseline="0" dirty="0" smtClean="0">
                <a:ln w="1905"/>
                <a:solidFill>
                  <a:srgbClr val="C00000"/>
                </a:solidFill>
                <a:effectLst>
                  <a:innerShdw blurRad="69850" dist="43180" dir="5400000">
                    <a:srgbClr val="000000">
                      <a:alpha val="65000"/>
                    </a:srgbClr>
                  </a:innerShdw>
                </a:effectLst>
                <a:latin typeface="Arial" pitchFamily="34" charset="0"/>
                <a:ea typeface="Calibri" pitchFamily="34" charset="0"/>
                <a:cs typeface="Times New Roman" pitchFamily="18" charset="0"/>
              </a:rPr>
              <a:t>SABER: </a:t>
            </a:r>
            <a:r>
              <a:rPr kumimoji="0" lang="es-ES" sz="28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técnicas y hábitos de estudio necesarios.  “El esfuerzo hace talentos”. Aprender a estudiar</a:t>
            </a:r>
          </a:p>
          <a:p>
            <a:pPr marL="0" marR="0" lvl="0" indent="0" defTabSz="914400" rtl="0" eaLnBrk="0" fontAlgn="base" latinLnBrk="0" hangingPunct="0">
              <a:lnSpc>
                <a:spcPct val="100000"/>
              </a:lnSpc>
              <a:spcBef>
                <a:spcPct val="0"/>
              </a:spcBef>
              <a:spcAft>
                <a:spcPct val="0"/>
              </a:spcAft>
              <a:buClrTx/>
              <a:buSzTx/>
              <a:buFontTx/>
              <a:buNone/>
              <a:tabLst/>
            </a:pPr>
            <a:endParaRPr kumimoji="0" lang="es-ES" sz="28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s-ES" sz="3600" b="1" i="0" u="none" normalizeH="0" baseline="0" dirty="0" smtClean="0">
                <a:ln w="1905"/>
                <a:solidFill>
                  <a:srgbClr val="0020C0"/>
                </a:solidFill>
                <a:effectLst>
                  <a:innerShdw blurRad="69850" dist="43180" dir="5400000">
                    <a:srgbClr val="000000">
                      <a:alpha val="65000"/>
                    </a:srgbClr>
                  </a:innerShdw>
                </a:effectLst>
                <a:latin typeface="Arial" pitchFamily="34" charset="0"/>
                <a:ea typeface="Calibri" pitchFamily="34" charset="0"/>
                <a:cs typeface="Times New Roman" pitchFamily="18" charset="0"/>
              </a:rPr>
              <a:t>PODER + QUERER + SABER = ÉXITO</a:t>
            </a:r>
            <a:endParaRPr kumimoji="0" lang="es-ES" sz="4000" b="1" i="0" u="none" spc="50" normalizeH="0" baseline="0" dirty="0" smtClean="0">
              <a:ln w="12700" cmpd="sng">
                <a:solidFill>
                  <a:schemeClr val="tx1"/>
                </a:solidFill>
                <a:prstDash val="solid"/>
              </a:ln>
              <a:solidFill>
                <a:srgbClr val="C00000"/>
              </a:solidFill>
              <a:effectLst>
                <a:glow rad="53100">
                  <a:schemeClr val="accent6">
                    <a:satMod val="180000"/>
                    <a:alpha val="30000"/>
                  </a:schemeClr>
                </a:glow>
              </a:effectLst>
              <a:latin typeface="Arial" pitchFamily="34" charset="0"/>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5777"/>
                                        </p:tgtEl>
                                        <p:attrNameLst>
                                          <p:attrName>style.visibility</p:attrName>
                                        </p:attrNameLst>
                                      </p:cBhvr>
                                      <p:to>
                                        <p:strVal val="visible"/>
                                      </p:to>
                                    </p:set>
                                    <p:animEffect transition="in" filter="dissolve">
                                      <p:cBhvr>
                                        <p:cTn id="7" dur="3000"/>
                                        <p:tgtEl>
                                          <p:spTgt spid="757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7"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1"/>
          <p:cNvSpPr>
            <a:spLocks noChangeArrowheads="1"/>
          </p:cNvSpPr>
          <p:nvPr/>
        </p:nvSpPr>
        <p:spPr bwMode="auto">
          <a:xfrm>
            <a:off x="611560" y="404664"/>
            <a:ext cx="6768752"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es-ES" sz="2800" b="1" i="0" u="none" spc="300" normalizeH="0" baseline="0" dirty="0" smtClean="0">
                <a:ln w="11430" cmpd="sng">
                  <a:solidFill>
                    <a:schemeClr val="accent1">
                      <a:tint val="10000"/>
                    </a:schemeClr>
                  </a:solidFill>
                  <a:prstDash val="solid"/>
                  <a:miter lim="800000"/>
                </a:ln>
                <a:solidFill>
                  <a:srgbClr val="C00000"/>
                </a:solidFill>
                <a:effectLst>
                  <a:glow rad="45500">
                    <a:schemeClr val="accent1">
                      <a:satMod val="220000"/>
                      <a:alpha val="35000"/>
                    </a:schemeClr>
                  </a:glow>
                </a:effectLst>
                <a:latin typeface="Arial" pitchFamily="34" charset="0"/>
                <a:ea typeface="Calibri" pitchFamily="34" charset="0"/>
                <a:cs typeface="Times New Roman" pitchFamily="18" charset="0"/>
              </a:rPr>
              <a:t>2. ESQUEMA DE ÁRBOL</a:t>
            </a:r>
            <a:endParaRPr kumimoji="0" lang="es-ES" sz="4000" b="1" i="0" u="none" spc="300" normalizeH="0" baseline="0" dirty="0" smtClean="0">
              <a:ln w="11430" cmpd="sng">
                <a:solidFill>
                  <a:schemeClr val="accent1">
                    <a:tint val="10000"/>
                  </a:schemeClr>
                </a:solidFill>
                <a:prstDash val="solid"/>
                <a:miter lim="800000"/>
              </a:ln>
              <a:solidFill>
                <a:srgbClr val="C00000"/>
              </a:solidFill>
              <a:effectLst>
                <a:glow rad="45500">
                  <a:schemeClr val="accent1">
                    <a:satMod val="220000"/>
                    <a:alpha val="35000"/>
                  </a:schemeClr>
                </a:glow>
              </a:effectLst>
              <a:latin typeface="Arial" pitchFamily="34" charset="0"/>
              <a:cs typeface="Arial" pitchFamily="34" charset="0"/>
            </a:endParaRPr>
          </a:p>
        </p:txBody>
      </p:sp>
      <p:pic>
        <p:nvPicPr>
          <p:cNvPr id="66562" name="21 Imagen" descr="árbol.jpg"/>
          <p:cNvPicPr>
            <a:picLocks noChangeAspect="1" noChangeArrowheads="1"/>
          </p:cNvPicPr>
          <p:nvPr/>
        </p:nvPicPr>
        <p:blipFill>
          <a:blip r:embed="rId2" cstate="email"/>
          <a:srcRect/>
          <a:stretch>
            <a:fillRect/>
          </a:stretch>
        </p:blipFill>
        <p:spPr bwMode="auto">
          <a:xfrm>
            <a:off x="827584" y="1844824"/>
            <a:ext cx="7491389" cy="4248472"/>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66562"/>
                                        </p:tgtEl>
                                        <p:attrNameLst>
                                          <p:attrName>style.visibility</p:attrName>
                                        </p:attrNameLst>
                                      </p:cBhvr>
                                      <p:to>
                                        <p:strVal val="visible"/>
                                      </p:to>
                                    </p:set>
                                    <p:anim calcmode="lin" valueType="num">
                                      <p:cBhvr>
                                        <p:cTn id="7" dur="3000" fill="hold"/>
                                        <p:tgtEl>
                                          <p:spTgt spid="66562"/>
                                        </p:tgtEl>
                                        <p:attrNameLst>
                                          <p:attrName>ppt_w</p:attrName>
                                        </p:attrNameLst>
                                      </p:cBhvr>
                                      <p:tavLst>
                                        <p:tav tm="0">
                                          <p:val>
                                            <p:fltVal val="0"/>
                                          </p:val>
                                        </p:tav>
                                        <p:tav tm="100000">
                                          <p:val>
                                            <p:strVal val="#ppt_w"/>
                                          </p:val>
                                        </p:tav>
                                      </p:tavLst>
                                    </p:anim>
                                    <p:anim calcmode="lin" valueType="num">
                                      <p:cBhvr>
                                        <p:cTn id="8" dur="3000" fill="hold"/>
                                        <p:tgtEl>
                                          <p:spTgt spid="66562"/>
                                        </p:tgtEl>
                                        <p:attrNameLst>
                                          <p:attrName>ppt_h</p:attrName>
                                        </p:attrNameLst>
                                      </p:cBhvr>
                                      <p:tavLst>
                                        <p:tav tm="0">
                                          <p:val>
                                            <p:fltVal val="0"/>
                                          </p:val>
                                        </p:tav>
                                        <p:tav tm="100000">
                                          <p:val>
                                            <p:strVal val="#ppt_h"/>
                                          </p:val>
                                        </p:tav>
                                      </p:tavLst>
                                    </p:anim>
                                    <p:animEffect transition="in" filter="fade">
                                      <p:cBhvr>
                                        <p:cTn id="9" dur="3000"/>
                                        <p:tgtEl>
                                          <p:spTgt spid="665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1"/>
          <p:cNvSpPr>
            <a:spLocks noChangeArrowheads="1"/>
          </p:cNvSpPr>
          <p:nvPr/>
        </p:nvSpPr>
        <p:spPr bwMode="auto">
          <a:xfrm>
            <a:off x="611560" y="404664"/>
            <a:ext cx="72008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es-ES" sz="2800" b="1" i="0" u="none" spc="300" normalizeH="0" baseline="0" dirty="0" smtClean="0">
                <a:ln w="11430" cmpd="sng">
                  <a:solidFill>
                    <a:schemeClr val="accent1">
                      <a:tint val="10000"/>
                    </a:schemeClr>
                  </a:solidFill>
                  <a:prstDash val="solid"/>
                  <a:miter lim="800000"/>
                </a:ln>
                <a:solidFill>
                  <a:srgbClr val="C00000"/>
                </a:solidFill>
                <a:effectLst>
                  <a:glow rad="45500">
                    <a:schemeClr val="accent1">
                      <a:satMod val="220000"/>
                      <a:alpha val="35000"/>
                    </a:schemeClr>
                  </a:glow>
                </a:effectLst>
                <a:latin typeface="Arial" pitchFamily="34" charset="0"/>
                <a:ea typeface="Calibri" pitchFamily="34" charset="0"/>
                <a:cs typeface="Times New Roman" pitchFamily="18" charset="0"/>
              </a:rPr>
              <a:t>2. EJEMPLO ESQUEMA DE ÁRBOL</a:t>
            </a:r>
            <a:endParaRPr kumimoji="0" lang="es-ES" sz="4000" b="1" i="0" u="none" spc="300" normalizeH="0" baseline="0" dirty="0" smtClean="0">
              <a:ln w="11430" cmpd="sng">
                <a:solidFill>
                  <a:schemeClr val="accent1">
                    <a:tint val="10000"/>
                  </a:schemeClr>
                </a:solidFill>
                <a:prstDash val="solid"/>
                <a:miter lim="800000"/>
              </a:ln>
              <a:solidFill>
                <a:srgbClr val="C00000"/>
              </a:solidFill>
              <a:effectLst>
                <a:glow rad="45500">
                  <a:schemeClr val="accent1">
                    <a:satMod val="220000"/>
                    <a:alpha val="35000"/>
                  </a:schemeClr>
                </a:glow>
              </a:effectLst>
              <a:latin typeface="Arial" pitchFamily="34" charset="0"/>
              <a:cs typeface="Arial" pitchFamily="34" charset="0"/>
            </a:endParaRPr>
          </a:p>
        </p:txBody>
      </p:sp>
      <p:pic>
        <p:nvPicPr>
          <p:cNvPr id="3074" name="Picture 2" descr="http://luisamariaarias.files.wordpress.com/2012/01/el-verb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4049" y="1556792"/>
            <a:ext cx="8282407" cy="44644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7629744"/>
      </p:ext>
    </p:extLst>
  </p:cSld>
  <p:clrMapOvr>
    <a:masterClrMapping/>
  </p:clrMapOvr>
  <p:transition spd="slow">
    <p:random/>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5537" name="19 Imagen" descr="esquema de llaves.gif"/>
          <p:cNvPicPr>
            <a:picLocks noChangeAspect="1" noChangeArrowheads="1"/>
          </p:cNvPicPr>
          <p:nvPr/>
        </p:nvPicPr>
        <p:blipFill>
          <a:blip r:embed="rId2" cstate="email"/>
          <a:srcRect/>
          <a:stretch>
            <a:fillRect/>
          </a:stretch>
        </p:blipFill>
        <p:spPr bwMode="auto">
          <a:xfrm>
            <a:off x="539552" y="1916832"/>
            <a:ext cx="8092335" cy="3738016"/>
          </a:xfrm>
          <a:prstGeom prst="rect">
            <a:avLst/>
          </a:prstGeom>
          <a:ln w="88900" cap="sq" cmpd="thickThin">
            <a:solidFill>
              <a:srgbClr val="000000"/>
            </a:solidFill>
            <a:prstDash val="solid"/>
            <a:miter lim="800000"/>
          </a:ln>
          <a:effectLst>
            <a:innerShdw blurRad="76200">
              <a:srgbClr val="000000"/>
            </a:innerShdw>
          </a:effectLst>
        </p:spPr>
      </p:pic>
      <p:sp>
        <p:nvSpPr>
          <p:cNvPr id="65539" name="Rectangle 3"/>
          <p:cNvSpPr>
            <a:spLocks noChangeArrowheads="1"/>
          </p:cNvSpPr>
          <p:nvPr/>
        </p:nvSpPr>
        <p:spPr bwMode="auto">
          <a:xfrm>
            <a:off x="467544" y="620688"/>
            <a:ext cx="5378460"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es-ES" sz="2800" b="1" i="0" u="none" spc="300" normalizeH="0" baseline="0" dirty="0" smtClean="0">
                <a:ln w="11430" cmpd="sng">
                  <a:solidFill>
                    <a:schemeClr val="accent1">
                      <a:tint val="10000"/>
                    </a:schemeClr>
                  </a:solidFill>
                  <a:prstDash val="solid"/>
                  <a:miter lim="800000"/>
                </a:ln>
                <a:solidFill>
                  <a:srgbClr val="C00000"/>
                </a:solidFill>
                <a:effectLst>
                  <a:glow rad="45500">
                    <a:schemeClr val="accent1">
                      <a:satMod val="220000"/>
                      <a:alpha val="35000"/>
                    </a:schemeClr>
                  </a:glow>
                </a:effectLst>
                <a:latin typeface="Arial" pitchFamily="34" charset="0"/>
                <a:ea typeface="Calibri" pitchFamily="34" charset="0"/>
                <a:cs typeface="Times New Roman" pitchFamily="18" charset="0"/>
              </a:rPr>
              <a:t>3. ESQUEMA DE LLAVES </a:t>
            </a:r>
            <a:endParaRPr kumimoji="0" lang="es-ES" sz="4000" b="1" i="0" u="none" spc="300" normalizeH="0" baseline="0" dirty="0" smtClean="0">
              <a:ln w="11430" cmpd="sng">
                <a:solidFill>
                  <a:schemeClr val="accent1">
                    <a:tint val="10000"/>
                  </a:schemeClr>
                </a:solidFill>
                <a:prstDash val="solid"/>
                <a:miter lim="800000"/>
              </a:ln>
              <a:solidFill>
                <a:srgbClr val="C00000"/>
              </a:solidFill>
              <a:effectLst>
                <a:glow rad="45500">
                  <a:schemeClr val="accent1">
                    <a:satMod val="220000"/>
                    <a:alpha val="35000"/>
                  </a:schemeClr>
                </a:glow>
              </a:effectLst>
              <a:latin typeface="Arial" pitchFamily="34" charset="0"/>
              <a:cs typeface="Arial" pitchFamily="34" charset="0"/>
            </a:endParaRPr>
          </a:p>
        </p:txBody>
      </p:sp>
      <p:sp>
        <p:nvSpPr>
          <p:cNvPr id="65540" name="Rectangle 4"/>
          <p:cNvSpPr>
            <a:spLocks noChangeArrowheads="1"/>
          </p:cNvSpPr>
          <p:nvPr/>
        </p:nvSpPr>
        <p:spPr bwMode="auto">
          <a:xfrm>
            <a:off x="45720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100" b="0" i="0" u="none" normalizeH="0" baseline="0" dirty="0" smtClean="0">
                <a:ln>
                  <a:noFill/>
                </a:ln>
                <a:solidFill>
                  <a:schemeClr val="tx1"/>
                </a:solidFill>
                <a:effectLst/>
                <a:latin typeface="Arial" pitchFamily="34" charset="0"/>
                <a:ea typeface="Calibri" pitchFamily="34" charset="0"/>
                <a:cs typeface="Times New Roman" pitchFamily="18" charset="0"/>
              </a:rPr>
              <a:t/>
            </a:r>
            <a:br>
              <a:rPr kumimoji="0" lang="es-ES" sz="1100" b="0" i="0" u="none" normalizeH="0" baseline="0" dirty="0" smtClean="0">
                <a:ln>
                  <a:noFill/>
                </a:ln>
                <a:solidFill>
                  <a:schemeClr val="tx1"/>
                </a:solidFill>
                <a:effectLst/>
                <a:latin typeface="Arial" pitchFamily="34" charset="0"/>
                <a:ea typeface="Calibri" pitchFamily="34" charset="0"/>
                <a:cs typeface="Times New Roman" pitchFamily="18" charset="0"/>
              </a:rPr>
            </a:br>
            <a:r>
              <a:rPr kumimoji="0" lang="es-ES" sz="1200" b="0" i="0" u="none" normalizeH="0" baseline="0" dirty="0" smtClean="0">
                <a:ln>
                  <a:noFill/>
                </a:ln>
                <a:solidFill>
                  <a:schemeClr val="tx1"/>
                </a:solidFill>
                <a:effectLst/>
                <a:latin typeface="Arial" pitchFamily="34" charset="0"/>
                <a:ea typeface="Calibri" pitchFamily="34" charset="0"/>
                <a:cs typeface="Times New Roman" pitchFamily="18" charset="0"/>
              </a:rPr>
              <a:t> </a:t>
            </a:r>
            <a:endParaRPr kumimoji="0" lang="es-ES" sz="1800" b="0" i="0" u="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65537"/>
                                        </p:tgtEl>
                                        <p:attrNameLst>
                                          <p:attrName>style.visibility</p:attrName>
                                        </p:attrNameLst>
                                      </p:cBhvr>
                                      <p:to>
                                        <p:strVal val="visible"/>
                                      </p:to>
                                    </p:set>
                                    <p:anim calcmode="lin" valueType="num">
                                      <p:cBhvr>
                                        <p:cTn id="7" dur="3000" fill="hold"/>
                                        <p:tgtEl>
                                          <p:spTgt spid="65537"/>
                                        </p:tgtEl>
                                        <p:attrNameLst>
                                          <p:attrName>ppt_w</p:attrName>
                                        </p:attrNameLst>
                                      </p:cBhvr>
                                      <p:tavLst>
                                        <p:tav tm="0">
                                          <p:val>
                                            <p:fltVal val="0"/>
                                          </p:val>
                                        </p:tav>
                                        <p:tav tm="100000">
                                          <p:val>
                                            <p:strVal val="#ppt_w"/>
                                          </p:val>
                                        </p:tav>
                                      </p:tavLst>
                                    </p:anim>
                                    <p:anim calcmode="lin" valueType="num">
                                      <p:cBhvr>
                                        <p:cTn id="8" dur="3000" fill="hold"/>
                                        <p:tgtEl>
                                          <p:spTgt spid="65537"/>
                                        </p:tgtEl>
                                        <p:attrNameLst>
                                          <p:attrName>ppt_h</p:attrName>
                                        </p:attrNameLst>
                                      </p:cBhvr>
                                      <p:tavLst>
                                        <p:tav tm="0">
                                          <p:val>
                                            <p:fltVal val="0"/>
                                          </p:val>
                                        </p:tav>
                                        <p:tav tm="100000">
                                          <p:val>
                                            <p:strVal val="#ppt_h"/>
                                          </p:val>
                                        </p:tav>
                                      </p:tavLst>
                                    </p:anim>
                                    <p:animEffect transition="in" filter="fade">
                                      <p:cBhvr>
                                        <p:cTn id="9" dur="3000"/>
                                        <p:tgtEl>
                                          <p:spTgt spid="655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3"/>
          <p:cNvSpPr>
            <a:spLocks noChangeArrowheads="1"/>
          </p:cNvSpPr>
          <p:nvPr/>
        </p:nvSpPr>
        <p:spPr bwMode="auto">
          <a:xfrm>
            <a:off x="467544" y="620688"/>
            <a:ext cx="7638694"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es-ES" sz="2800" b="1" i="0" u="none" spc="300" normalizeH="0" baseline="0" dirty="0" smtClean="0">
                <a:ln w="11430" cmpd="sng">
                  <a:solidFill>
                    <a:schemeClr val="accent1">
                      <a:tint val="10000"/>
                    </a:schemeClr>
                  </a:solidFill>
                  <a:prstDash val="solid"/>
                  <a:miter lim="800000"/>
                </a:ln>
                <a:solidFill>
                  <a:srgbClr val="C00000"/>
                </a:solidFill>
                <a:effectLst>
                  <a:glow rad="45500">
                    <a:schemeClr val="accent1">
                      <a:satMod val="220000"/>
                      <a:alpha val="35000"/>
                    </a:schemeClr>
                  </a:glow>
                </a:effectLst>
                <a:latin typeface="Arial" pitchFamily="34" charset="0"/>
                <a:ea typeface="Calibri" pitchFamily="34" charset="0"/>
                <a:cs typeface="Times New Roman" pitchFamily="18" charset="0"/>
              </a:rPr>
              <a:t>3.  EJEMPLO ESQUEMA DE LLAVES </a:t>
            </a:r>
            <a:endParaRPr kumimoji="0" lang="es-ES" sz="4000" b="1" i="0" u="none" spc="300" normalizeH="0" baseline="0" dirty="0" smtClean="0">
              <a:ln w="11430" cmpd="sng">
                <a:solidFill>
                  <a:schemeClr val="accent1">
                    <a:tint val="10000"/>
                  </a:schemeClr>
                </a:solidFill>
                <a:prstDash val="solid"/>
                <a:miter lim="800000"/>
              </a:ln>
              <a:solidFill>
                <a:srgbClr val="C00000"/>
              </a:solidFill>
              <a:effectLst>
                <a:glow rad="45500">
                  <a:schemeClr val="accent1">
                    <a:satMod val="220000"/>
                    <a:alpha val="35000"/>
                  </a:schemeClr>
                </a:glow>
              </a:effectLst>
              <a:latin typeface="Arial" pitchFamily="34" charset="0"/>
              <a:cs typeface="Arial" pitchFamily="34" charset="0"/>
            </a:endParaRPr>
          </a:p>
        </p:txBody>
      </p:sp>
      <p:sp>
        <p:nvSpPr>
          <p:cNvPr id="65540" name="Rectangle 4"/>
          <p:cNvSpPr>
            <a:spLocks noChangeArrowheads="1"/>
          </p:cNvSpPr>
          <p:nvPr/>
        </p:nvSpPr>
        <p:spPr bwMode="auto">
          <a:xfrm>
            <a:off x="45720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100" b="0" i="0" u="none" normalizeH="0" baseline="0" dirty="0" smtClean="0">
                <a:ln>
                  <a:noFill/>
                </a:ln>
                <a:solidFill>
                  <a:schemeClr val="tx1"/>
                </a:solidFill>
                <a:effectLst/>
                <a:latin typeface="Arial" pitchFamily="34" charset="0"/>
                <a:ea typeface="Calibri" pitchFamily="34" charset="0"/>
                <a:cs typeface="Times New Roman" pitchFamily="18" charset="0"/>
              </a:rPr>
              <a:t/>
            </a:r>
            <a:br>
              <a:rPr kumimoji="0" lang="es-ES" sz="1100" b="0" i="0" u="none" normalizeH="0" baseline="0" dirty="0" smtClean="0">
                <a:ln>
                  <a:noFill/>
                </a:ln>
                <a:solidFill>
                  <a:schemeClr val="tx1"/>
                </a:solidFill>
                <a:effectLst/>
                <a:latin typeface="Arial" pitchFamily="34" charset="0"/>
                <a:ea typeface="Calibri" pitchFamily="34" charset="0"/>
                <a:cs typeface="Times New Roman" pitchFamily="18" charset="0"/>
              </a:rPr>
            </a:br>
            <a:r>
              <a:rPr kumimoji="0" lang="es-ES" sz="1200" b="0" i="0" u="none" normalizeH="0" baseline="0" dirty="0" smtClean="0">
                <a:ln>
                  <a:noFill/>
                </a:ln>
                <a:solidFill>
                  <a:schemeClr val="tx1"/>
                </a:solidFill>
                <a:effectLst/>
                <a:latin typeface="Arial" pitchFamily="34" charset="0"/>
                <a:ea typeface="Calibri" pitchFamily="34" charset="0"/>
                <a:cs typeface="Times New Roman" pitchFamily="18" charset="0"/>
              </a:rPr>
              <a:t> </a:t>
            </a:r>
            <a:endParaRPr kumimoji="0" lang="es-ES" sz="1800" b="0" i="0" u="none" normalizeH="0" baseline="0" dirty="0" smtClean="0">
              <a:ln>
                <a:noFill/>
              </a:ln>
              <a:solidFill>
                <a:schemeClr val="tx1"/>
              </a:solidFill>
              <a:effectLst/>
              <a:latin typeface="Arial" pitchFamily="34" charset="0"/>
              <a:cs typeface="Arial" pitchFamily="34" charset="0"/>
            </a:endParaRPr>
          </a:p>
        </p:txBody>
      </p:sp>
      <p:pic>
        <p:nvPicPr>
          <p:cNvPr id="1026" name="Picture 2" descr="http://web.educastur.princast.es/proyectos/formadultos/unidades/lengua_2/ud1/photos/11_im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1628800"/>
            <a:ext cx="7351834" cy="44993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3331455"/>
      </p:ext>
    </p:extLst>
  </p:cSld>
  <p:clrMapOvr>
    <a:masterClrMapping/>
  </p:clrMapOvr>
  <p:transition spd="slow">
    <p:random/>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1"/>
          <p:cNvSpPr>
            <a:spLocks noChangeArrowheads="1"/>
          </p:cNvSpPr>
          <p:nvPr/>
        </p:nvSpPr>
        <p:spPr bwMode="auto">
          <a:xfrm>
            <a:off x="251520" y="260648"/>
            <a:ext cx="8712968" cy="57554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2800" b="1" i="0" u="sng" normalizeH="0" baseline="0" dirty="0" smtClean="0">
                <a:ln w="17780" cmpd="sng">
                  <a:solidFill>
                    <a:srgbClr val="FFFFFF"/>
                  </a:solidFill>
                  <a:prstDash val="solid"/>
                  <a:miter lim="800000"/>
                </a:ln>
                <a:solidFill>
                  <a:srgbClr val="C00000"/>
                </a:solidFill>
                <a:effectLst>
                  <a:outerShdw blurRad="50800" algn="tl" rotWithShape="0">
                    <a:srgbClr val="000000"/>
                  </a:outerShdw>
                </a:effectLst>
                <a:latin typeface="Arial" pitchFamily="34" charset="0"/>
                <a:ea typeface="Calibri" pitchFamily="34" charset="0"/>
                <a:cs typeface="Times New Roman" pitchFamily="18" charset="0"/>
              </a:rPr>
              <a:t>PASO 5º: RESUMEN DEL ESQUEMA</a:t>
            </a:r>
            <a:r>
              <a:rPr kumimoji="0" lang="es-ES" sz="2800" b="1" i="0" u="none" normalizeH="0" baseline="0" dirty="0" smtClean="0">
                <a:ln w="17780" cmpd="sng">
                  <a:solidFill>
                    <a:srgbClr val="FFFFFF"/>
                  </a:solidFill>
                  <a:prstDash val="solid"/>
                  <a:miter lim="800000"/>
                </a:ln>
                <a:solidFill>
                  <a:srgbClr val="C00000"/>
                </a:solidFill>
                <a:effectLst>
                  <a:outerShdw blurRad="50800" algn="tl" rotWithShape="0">
                    <a:srgbClr val="000000"/>
                  </a:outerShdw>
                </a:effectLst>
                <a:latin typeface="Arial" pitchFamily="34" charset="0"/>
                <a:ea typeface="Calibri" pitchFamily="34" charset="0"/>
                <a:cs typeface="Times New Roman" pitchFamily="18" charset="0"/>
              </a:rPr>
              <a:t>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2800" b="1" i="0" u="none" normalizeH="0" baseline="0" dirty="0" smtClean="0">
              <a:ln w="17780" cmpd="sng">
                <a:solidFill>
                  <a:srgbClr val="FFFFFF"/>
                </a:solidFill>
                <a:prstDash val="solid"/>
                <a:miter lim="800000"/>
              </a:ln>
              <a:solidFill>
                <a:srgbClr val="C00000"/>
              </a:solidFill>
              <a:effectLst>
                <a:outerShdw blurRad="50800" algn="tl" rotWithShape="0">
                  <a:srgbClr val="000000"/>
                </a:outerShdw>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2400" b="1" i="0" u="none" spc="50" normalizeH="0" baseline="0" dirty="0" smtClean="0">
                <a:ln w="12700" cmpd="sng">
                  <a:solidFill>
                    <a:schemeClr val="tx1"/>
                  </a:solidFill>
                  <a:prstDash val="solid"/>
                </a:ln>
                <a:solidFill>
                  <a:srgbClr val="FFFF00"/>
                </a:solidFill>
                <a:effectLst>
                  <a:glow rad="53100">
                    <a:schemeClr val="accent6">
                      <a:satMod val="180000"/>
                      <a:alpha val="30000"/>
                    </a:schemeClr>
                  </a:glow>
                </a:effectLst>
                <a:latin typeface="Arial" pitchFamily="34" charset="0"/>
                <a:ea typeface="Calibri" pitchFamily="34" charset="0"/>
                <a:cs typeface="Times New Roman" pitchFamily="18" charset="0"/>
              </a:rPr>
              <a:t>Es condensar en breves párrafos o en una sola frase la idea o ideas más importantes y mantener su estructura.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ES" sz="2400" b="1" i="0" u="none" spc="50" normalizeH="0" baseline="0" dirty="0" smtClean="0">
              <a:ln w="12700" cmpd="sng">
                <a:solidFill>
                  <a:schemeClr val="tx1"/>
                </a:solidFill>
                <a:prstDash val="solid"/>
              </a:ln>
              <a:solidFill>
                <a:srgbClr val="FFFF00"/>
              </a:solidFill>
              <a:effectLst>
                <a:glow rad="53100">
                  <a:schemeClr val="accent6">
                    <a:satMod val="180000"/>
                    <a:alpha val="30000"/>
                  </a:schemeClr>
                </a:glow>
              </a:effectLst>
              <a:latin typeface="Arial" pitchFamily="34"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_tradnl" sz="24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Precisa  concentración  en los elementos claves. </a:t>
            </a:r>
            <a:r>
              <a:rPr kumimoji="0" lang="es-ES" sz="24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Consiste en escribir la pregunta que estamos estudiando, de forma que no falte ninguna idea importante del mismo. </a:t>
            </a:r>
          </a:p>
          <a:p>
            <a:pPr marL="0" marR="0" lvl="0" indent="0" algn="just" defTabSz="914400" rtl="0" eaLnBrk="0" fontAlgn="base" latinLnBrk="0" hangingPunct="0">
              <a:lnSpc>
                <a:spcPct val="100000"/>
              </a:lnSpc>
              <a:spcBef>
                <a:spcPct val="0"/>
              </a:spcBef>
              <a:spcAft>
                <a:spcPct val="0"/>
              </a:spcAft>
              <a:buClrTx/>
              <a:buSzTx/>
              <a:buFontTx/>
              <a:buNone/>
              <a:tabLst/>
            </a:pPr>
            <a:endParaRPr lang="es-ES" sz="2400" b="1" spc="5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24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Se trata de una elaboración personal, en la que tienes que cuidar tu expresión escrita argumentada. Utiliza tus propias palabras. Importante que</a:t>
            </a:r>
            <a:r>
              <a:rPr kumimoji="0" lang="es-ES" sz="2400" b="1" i="0" u="none" spc="50" normalizeH="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 </a:t>
            </a:r>
            <a:r>
              <a:rPr kumimoji="0" lang="es-ES" sz="24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tengas a mano un diccionario de sinónimos y antónimos para realizar el cambio de palabras. </a:t>
            </a:r>
            <a:endParaRPr kumimoji="0" lang="es-ES" sz="40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cs typeface="Arial" pitchFamily="34" charset="0"/>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64513"/>
                                        </p:tgtEl>
                                        <p:attrNameLst>
                                          <p:attrName>style.visibility</p:attrName>
                                        </p:attrNameLst>
                                      </p:cBhvr>
                                      <p:to>
                                        <p:strVal val="visible"/>
                                      </p:to>
                                    </p:set>
                                    <p:anim calcmode="lin" valueType="num">
                                      <p:cBhvr>
                                        <p:cTn id="7" dur="3000" fill="hold"/>
                                        <p:tgtEl>
                                          <p:spTgt spid="64513"/>
                                        </p:tgtEl>
                                        <p:attrNameLst>
                                          <p:attrName>ppt_h</p:attrName>
                                        </p:attrNameLst>
                                      </p:cBhvr>
                                      <p:tavLst>
                                        <p:tav tm="0">
                                          <p:val>
                                            <p:strVal val="#ppt_h/20"/>
                                          </p:val>
                                        </p:tav>
                                        <p:tav tm="50000">
                                          <p:val>
                                            <p:strVal val="#ppt_h/20"/>
                                          </p:val>
                                        </p:tav>
                                        <p:tav tm="100000">
                                          <p:val>
                                            <p:strVal val="#ppt_h"/>
                                          </p:val>
                                        </p:tav>
                                      </p:tavLst>
                                    </p:anim>
                                    <p:anim calcmode="lin" valueType="num">
                                      <p:cBhvr>
                                        <p:cTn id="8" dur="3000" fill="hold"/>
                                        <p:tgtEl>
                                          <p:spTgt spid="64513"/>
                                        </p:tgtEl>
                                        <p:attrNameLst>
                                          <p:attrName>ppt_w</p:attrName>
                                        </p:attrNameLst>
                                      </p:cBhvr>
                                      <p:tavLst>
                                        <p:tav tm="0">
                                          <p:val>
                                            <p:strVal val="#ppt_w+.3"/>
                                          </p:val>
                                        </p:tav>
                                        <p:tav tm="50000">
                                          <p:val>
                                            <p:strVal val="#ppt_w+.3"/>
                                          </p:val>
                                        </p:tav>
                                        <p:tav tm="100000">
                                          <p:val>
                                            <p:strVal val="#ppt_w"/>
                                          </p:val>
                                        </p:tav>
                                      </p:tavLst>
                                    </p:anim>
                                    <p:anim calcmode="lin" valueType="num">
                                      <p:cBhvr>
                                        <p:cTn id="9" dur="3000" fill="hold"/>
                                        <p:tgtEl>
                                          <p:spTgt spid="64513"/>
                                        </p:tgtEl>
                                        <p:attrNameLst>
                                          <p:attrName>ppt_x</p:attrName>
                                        </p:attrNameLst>
                                      </p:cBhvr>
                                      <p:tavLst>
                                        <p:tav tm="0">
                                          <p:val>
                                            <p:strVal val="#ppt_x-.3"/>
                                          </p:val>
                                        </p:tav>
                                        <p:tav tm="50000">
                                          <p:val>
                                            <p:strVal val="#ppt_x"/>
                                          </p:val>
                                        </p:tav>
                                        <p:tav tm="100000">
                                          <p:val>
                                            <p:strVal val="#ppt_x"/>
                                          </p:val>
                                        </p:tav>
                                      </p:tavLst>
                                    </p:anim>
                                    <p:anim calcmode="lin" valueType="num">
                                      <p:cBhvr>
                                        <p:cTn id="10" dur="3000" fill="hold"/>
                                        <p:tgtEl>
                                          <p:spTgt spid="645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3"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1"/>
          <p:cNvSpPr>
            <a:spLocks noChangeArrowheads="1"/>
          </p:cNvSpPr>
          <p:nvPr/>
        </p:nvSpPr>
        <p:spPr bwMode="auto">
          <a:xfrm>
            <a:off x="251520" y="980728"/>
            <a:ext cx="8748464" cy="51398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28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Resumen </a:t>
            </a:r>
            <a:r>
              <a:rPr kumimoji="0" lang="es-ES" sz="2800" b="1" i="0" u="none" spc="50" normalizeH="0" baseline="0" dirty="0" smtClean="0">
                <a:ln w="12700" cmpd="sng">
                  <a:solidFill>
                    <a:schemeClr val="tx1"/>
                  </a:solidFill>
                  <a:prstDash val="solid"/>
                </a:ln>
                <a:solidFill>
                  <a:srgbClr val="FFFF00"/>
                </a:solidFill>
                <a:effectLst>
                  <a:glow rad="53100">
                    <a:schemeClr val="accent6">
                      <a:satMod val="180000"/>
                      <a:alpha val="30000"/>
                    </a:schemeClr>
                  </a:glow>
                </a:effectLst>
                <a:latin typeface="Arial" pitchFamily="34" charset="0"/>
                <a:ea typeface="Calibri" pitchFamily="34" charset="0"/>
                <a:cs typeface="Times New Roman" pitchFamily="18" charset="0"/>
              </a:rPr>
              <a:t>breve y conciso </a:t>
            </a:r>
            <a:r>
              <a:rPr kumimoji="0" lang="es-ES" sz="28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y adaptar el tamaño del </a:t>
            </a:r>
            <a:r>
              <a:rPr lang="es-ES" sz="2800" b="1" spc="5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mismo</a:t>
            </a:r>
            <a:r>
              <a:rPr kumimoji="0" lang="es-ES" sz="28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 a la densidad de texto.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24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28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Se irá </a:t>
            </a:r>
            <a:r>
              <a:rPr kumimoji="0" lang="es-ES" sz="2800" b="1" i="0" u="none" spc="50" normalizeH="0" baseline="0" dirty="0" smtClean="0">
                <a:ln w="12700" cmpd="sng">
                  <a:solidFill>
                    <a:schemeClr val="tx1"/>
                  </a:solidFill>
                  <a:prstDash val="solid"/>
                </a:ln>
                <a:solidFill>
                  <a:srgbClr val="FFFF00"/>
                </a:solidFill>
                <a:effectLst>
                  <a:glow rad="53100">
                    <a:schemeClr val="accent6">
                      <a:satMod val="180000"/>
                      <a:alpha val="30000"/>
                    </a:schemeClr>
                  </a:glow>
                </a:effectLst>
                <a:latin typeface="Arial" pitchFamily="34" charset="0"/>
                <a:ea typeface="Calibri" pitchFamily="34" charset="0"/>
                <a:cs typeface="Times New Roman" pitchFamily="18" charset="0"/>
              </a:rPr>
              <a:t>de lo general a lo particular, </a:t>
            </a:r>
            <a:r>
              <a:rPr kumimoji="0" lang="es-ES" sz="28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huyendo de los detalles y de lo superfluo.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ES" sz="24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28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Se presenta como </a:t>
            </a:r>
            <a:r>
              <a:rPr kumimoji="0" lang="es-ES" sz="2800" b="1" i="0" u="none" spc="50" normalizeH="0" baseline="0" dirty="0" smtClean="0">
                <a:ln w="12700" cmpd="sng">
                  <a:solidFill>
                    <a:schemeClr val="tx1"/>
                  </a:solidFill>
                  <a:prstDash val="solid"/>
                </a:ln>
                <a:solidFill>
                  <a:srgbClr val="FFFF00"/>
                </a:solidFill>
                <a:effectLst>
                  <a:glow rad="53100">
                    <a:schemeClr val="accent6">
                      <a:satMod val="180000"/>
                      <a:alpha val="30000"/>
                    </a:schemeClr>
                  </a:glow>
                </a:effectLst>
                <a:latin typeface="Arial" pitchFamily="34" charset="0"/>
                <a:ea typeface="Calibri" pitchFamily="34" charset="0"/>
                <a:cs typeface="Times New Roman" pitchFamily="18" charset="0"/>
              </a:rPr>
              <a:t>un texto normal, como unidad expositiva. </a:t>
            </a:r>
          </a:p>
          <a:p>
            <a:pPr marL="0" marR="0" lvl="0" indent="0" algn="just" defTabSz="914400" rtl="0" eaLnBrk="0" fontAlgn="base" latinLnBrk="0" hangingPunct="0">
              <a:lnSpc>
                <a:spcPct val="100000"/>
              </a:lnSpc>
              <a:spcBef>
                <a:spcPct val="0"/>
              </a:spcBef>
              <a:spcAft>
                <a:spcPct val="0"/>
              </a:spcAft>
              <a:buClrTx/>
              <a:buSzTx/>
              <a:buFontTx/>
              <a:buNone/>
              <a:tabLst/>
            </a:pPr>
            <a:endParaRPr lang="es-ES" sz="2800" b="1" spc="5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28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Su </a:t>
            </a:r>
            <a:r>
              <a:rPr kumimoji="0" lang="es-ES" sz="2800" b="1" i="0" u="none" spc="50" normalizeH="0" baseline="0" dirty="0" smtClean="0">
                <a:ln w="12700" cmpd="sng">
                  <a:solidFill>
                    <a:schemeClr val="tx1"/>
                  </a:solidFill>
                  <a:prstDash val="solid"/>
                </a:ln>
                <a:solidFill>
                  <a:srgbClr val="FFFF00"/>
                </a:solidFill>
                <a:effectLst>
                  <a:glow rad="53100">
                    <a:schemeClr val="accent6">
                      <a:satMod val="180000"/>
                      <a:alpha val="30000"/>
                    </a:schemeClr>
                  </a:glow>
                </a:effectLst>
                <a:latin typeface="Arial" pitchFamily="34" charset="0"/>
                <a:ea typeface="Calibri" pitchFamily="34" charset="0"/>
                <a:cs typeface="Times New Roman" pitchFamily="18" charset="0"/>
              </a:rPr>
              <a:t>estructura debe ser compacta, </a:t>
            </a:r>
            <a:r>
              <a:rPr kumimoji="0" lang="es-ES" sz="28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con pocos párrafos y utilizando fundamentalmente el punto seguido como medio de enlace. </a:t>
            </a:r>
            <a:endParaRPr kumimoji="0" lang="es-ES" sz="40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cs typeface="Arial" pitchFamily="34" charset="0"/>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grpId="0" nodeType="clickEffect">
                                  <p:stCondLst>
                                    <p:cond delay="0"/>
                                  </p:stCondLst>
                                  <p:childTnLst>
                                    <p:set>
                                      <p:cBhvr>
                                        <p:cTn id="6" dur="1" fill="hold">
                                          <p:stCondLst>
                                            <p:cond delay="0"/>
                                          </p:stCondLst>
                                        </p:cTn>
                                        <p:tgtEl>
                                          <p:spTgt spid="51201"/>
                                        </p:tgtEl>
                                        <p:attrNameLst>
                                          <p:attrName>style.visibility</p:attrName>
                                        </p:attrNameLst>
                                      </p:cBhvr>
                                      <p:to>
                                        <p:strVal val="visible"/>
                                      </p:to>
                                    </p:set>
                                    <p:animEffect transition="in" filter="blinds(vertical)">
                                      <p:cBhvr>
                                        <p:cTn id="7" dur="3000"/>
                                        <p:tgtEl>
                                          <p:spTgt spid="512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1"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1"/>
          <p:cNvSpPr>
            <a:spLocks noChangeArrowheads="1"/>
          </p:cNvSpPr>
          <p:nvPr/>
        </p:nvSpPr>
        <p:spPr bwMode="auto">
          <a:xfrm>
            <a:off x="179512" y="1156683"/>
            <a:ext cx="8748464" cy="52014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2800" b="1" i="0" u="none" spc="50" normalizeH="0" baseline="0" dirty="0" smtClean="0">
                <a:ln w="12700" cmpd="sng">
                  <a:solidFill>
                    <a:schemeClr val="tx1"/>
                  </a:solidFill>
                  <a:prstDash val="solid"/>
                </a:ln>
                <a:solidFill>
                  <a:srgbClr val="FFFF00"/>
                </a:solidFill>
                <a:effectLst>
                  <a:glow rad="53100">
                    <a:schemeClr val="accent6">
                      <a:satMod val="180000"/>
                      <a:alpha val="30000"/>
                    </a:schemeClr>
                  </a:glow>
                </a:effectLst>
                <a:latin typeface="Arial" pitchFamily="34" charset="0"/>
                <a:ea typeface="Calibri" pitchFamily="34" charset="0"/>
                <a:cs typeface="Times New Roman" pitchFamily="18" charset="0"/>
              </a:rPr>
              <a:t>Seguir un orden </a:t>
            </a:r>
            <a:r>
              <a:rPr lang="es-ES" sz="2800" b="1" spc="50" dirty="0" smtClean="0">
                <a:ln w="12700" cmpd="sng">
                  <a:solidFill>
                    <a:schemeClr val="tx1"/>
                  </a:solidFill>
                  <a:prstDash val="solid"/>
                </a:ln>
                <a:solidFill>
                  <a:srgbClr val="FFFF00"/>
                </a:solidFill>
                <a:effectLst>
                  <a:glow rad="53100">
                    <a:schemeClr val="accent6">
                      <a:satMod val="180000"/>
                      <a:alpha val="30000"/>
                    </a:schemeClr>
                  </a:glow>
                </a:effectLst>
                <a:latin typeface="Arial" pitchFamily="34" charset="0"/>
                <a:ea typeface="Calibri" pitchFamily="34" charset="0"/>
                <a:cs typeface="Times New Roman" pitchFamily="18" charset="0"/>
              </a:rPr>
              <a:t>e</a:t>
            </a:r>
            <a:r>
              <a:rPr kumimoji="0" lang="es-ES" sz="2800" b="1" i="0" u="none" spc="50" normalizeH="0" baseline="0" dirty="0" smtClean="0">
                <a:ln w="12700" cmpd="sng">
                  <a:solidFill>
                    <a:schemeClr val="tx1"/>
                  </a:solidFill>
                  <a:prstDash val="solid"/>
                </a:ln>
                <a:solidFill>
                  <a:srgbClr val="FFFF00"/>
                </a:solidFill>
                <a:effectLst>
                  <a:glow rad="53100">
                    <a:schemeClr val="accent6">
                      <a:satMod val="180000"/>
                      <a:alpha val="30000"/>
                    </a:schemeClr>
                  </a:glow>
                </a:effectLst>
                <a:latin typeface="Arial" pitchFamily="34" charset="0"/>
                <a:ea typeface="Calibri" pitchFamily="34" charset="0"/>
                <a:cs typeface="Times New Roman" pitchFamily="18" charset="0"/>
              </a:rPr>
              <a:t> ideas expresadas con claridad. </a:t>
            </a:r>
            <a:r>
              <a:rPr kumimoji="0" lang="es-ES" sz="28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Las ideas deben estar perfectamente jerarquizadas, enlazadas y relacionadas. </a:t>
            </a:r>
          </a:p>
          <a:p>
            <a:pPr marL="0" marR="0" lvl="0" indent="0" algn="just" defTabSz="914400" rtl="0" eaLnBrk="1" fontAlgn="base" latinLnBrk="0" hangingPunct="1">
              <a:lnSpc>
                <a:spcPct val="100000"/>
              </a:lnSpc>
              <a:spcBef>
                <a:spcPct val="0"/>
              </a:spcBef>
              <a:spcAft>
                <a:spcPct val="0"/>
              </a:spcAft>
              <a:buClrTx/>
              <a:buSzTx/>
              <a:buFontTx/>
              <a:buNone/>
              <a:tabLst/>
            </a:pPr>
            <a:endParaRPr lang="es-ES" sz="2800" b="1" spc="5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s-ES" sz="28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El </a:t>
            </a:r>
            <a:r>
              <a:rPr kumimoji="0" lang="es-ES" sz="2800" b="1" i="0" u="none" spc="50" normalizeH="0" baseline="0" dirty="0" smtClean="0">
                <a:ln w="12700" cmpd="sng">
                  <a:solidFill>
                    <a:schemeClr val="tx1"/>
                  </a:solidFill>
                  <a:prstDash val="solid"/>
                </a:ln>
                <a:solidFill>
                  <a:srgbClr val="FFFF00"/>
                </a:solidFill>
                <a:effectLst>
                  <a:glow rad="53100">
                    <a:schemeClr val="accent6">
                      <a:satMod val="180000"/>
                      <a:alpha val="30000"/>
                    </a:schemeClr>
                  </a:glow>
                </a:effectLst>
                <a:latin typeface="Arial" pitchFamily="34" charset="0"/>
                <a:ea typeface="Calibri" pitchFamily="34" charset="0"/>
                <a:cs typeface="Times New Roman" pitchFamily="18" charset="0"/>
              </a:rPr>
              <a:t>orden en el que aparecen las ideas </a:t>
            </a:r>
            <a:r>
              <a:rPr kumimoji="0" lang="es-ES" sz="28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no tienen que coincidir con el orden del texto original, pero es </a:t>
            </a:r>
            <a:r>
              <a:rPr kumimoji="0" lang="es-ES" sz="2800" b="1" i="0" u="none" spc="50" normalizeH="0" baseline="0" dirty="0" smtClean="0">
                <a:ln w="12700" cmpd="sng">
                  <a:solidFill>
                    <a:schemeClr val="tx1"/>
                  </a:solidFill>
                  <a:prstDash val="solid"/>
                </a:ln>
                <a:solidFill>
                  <a:srgbClr val="FFFF00"/>
                </a:solidFill>
                <a:effectLst>
                  <a:glow rad="53100">
                    <a:schemeClr val="accent6">
                      <a:satMod val="180000"/>
                      <a:alpha val="30000"/>
                    </a:schemeClr>
                  </a:glow>
                </a:effectLst>
                <a:latin typeface="Arial" pitchFamily="34" charset="0"/>
                <a:ea typeface="Calibri" pitchFamily="34" charset="0"/>
                <a:cs typeface="Times New Roman" pitchFamily="18" charset="0"/>
              </a:rPr>
              <a:t>aconsejable seguirlo</a:t>
            </a:r>
            <a:r>
              <a:rPr kumimoji="0" lang="es-ES" sz="28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24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28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Resulta mucho más eficaz cuando se enriquece con </a:t>
            </a:r>
            <a:r>
              <a:rPr kumimoji="0" lang="es-ES" sz="2800" b="1" i="0" u="none" spc="50" normalizeH="0" baseline="0" dirty="0" smtClean="0">
                <a:ln w="12700" cmpd="sng">
                  <a:solidFill>
                    <a:schemeClr val="tx1"/>
                  </a:solidFill>
                  <a:prstDash val="solid"/>
                </a:ln>
                <a:solidFill>
                  <a:srgbClr val="FFFF00"/>
                </a:solidFill>
                <a:effectLst>
                  <a:glow rad="53100">
                    <a:schemeClr val="accent6">
                      <a:satMod val="180000"/>
                      <a:alpha val="30000"/>
                    </a:schemeClr>
                  </a:glow>
                </a:effectLst>
                <a:latin typeface="Arial" pitchFamily="34" charset="0"/>
                <a:ea typeface="Calibri" pitchFamily="34" charset="0"/>
                <a:cs typeface="Times New Roman" pitchFamily="18" charset="0"/>
              </a:rPr>
              <a:t>reglas nemotécnicas </a:t>
            </a:r>
            <a:r>
              <a:rPr kumimoji="0" lang="es-ES" sz="28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de relación, asociación, gráficos,… para facilitar su memorización.</a:t>
            </a:r>
            <a:endParaRPr kumimoji="0" lang="es-ES" sz="40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cs typeface="Arial" pitchFamily="34" charset="0"/>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0177"/>
                                        </p:tgtEl>
                                        <p:attrNameLst>
                                          <p:attrName>style.visibility</p:attrName>
                                        </p:attrNameLst>
                                      </p:cBhvr>
                                      <p:to>
                                        <p:strVal val="visible"/>
                                      </p:to>
                                    </p:set>
                                    <p:animEffect transition="in" filter="slide(fromBottom)">
                                      <p:cBhvr>
                                        <p:cTn id="7" dur="3000"/>
                                        <p:tgtEl>
                                          <p:spTgt spid="501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7"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1"/>
          <p:cNvSpPr>
            <a:spLocks noChangeArrowheads="1"/>
          </p:cNvSpPr>
          <p:nvPr/>
        </p:nvSpPr>
        <p:spPr bwMode="auto">
          <a:xfrm>
            <a:off x="323528" y="2348299"/>
            <a:ext cx="8388424"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2800" b="1" i="0" u="none" spc="50" normalizeH="0" baseline="0" dirty="0" smtClean="0">
                <a:ln w="12700" cmpd="sng">
                  <a:solidFill>
                    <a:schemeClr val="tx1"/>
                  </a:solidFill>
                  <a:prstDash val="solid"/>
                </a:ln>
                <a:solidFill>
                  <a:srgbClr val="FFFF00"/>
                </a:solidFill>
                <a:effectLst>
                  <a:glow rad="53100">
                    <a:schemeClr val="accent6">
                      <a:satMod val="180000"/>
                      <a:alpha val="30000"/>
                    </a:schemeClr>
                  </a:glow>
                </a:effectLst>
                <a:latin typeface="Arial" pitchFamily="34" charset="0"/>
                <a:ea typeface="Calibri" pitchFamily="34" charset="0"/>
                <a:cs typeface="Times New Roman" pitchFamily="18" charset="0"/>
              </a:rPr>
              <a:t>Es aconsejable que guardes los resúmenes en un cuaderno </a:t>
            </a:r>
            <a:r>
              <a:rPr kumimoji="0" lang="es-ES" sz="28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o en una carpeta puesto que te van a servir de gran ayuda cuando llegue la hora de los exámenes.</a:t>
            </a:r>
            <a:endParaRPr kumimoji="0" lang="es-ES" sz="40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cs typeface="Arial" pitchFamily="34" charset="0"/>
            </a:endParaRPr>
          </a:p>
        </p:txBody>
      </p:sp>
      <p:pic>
        <p:nvPicPr>
          <p:cNvPr id="17410" name="Picture 2" descr="http://glia.freeshell.org/eade/fig-08bw.gif"/>
          <p:cNvPicPr>
            <a:picLocks noChangeAspect="1" noChangeArrowheads="1"/>
          </p:cNvPicPr>
          <p:nvPr/>
        </p:nvPicPr>
        <p:blipFill>
          <a:blip r:embed="rId2" cstate="email"/>
          <a:srcRect/>
          <a:stretch>
            <a:fillRect/>
          </a:stretch>
        </p:blipFill>
        <p:spPr bwMode="auto">
          <a:xfrm>
            <a:off x="4716016" y="3861048"/>
            <a:ext cx="3857625" cy="2657475"/>
          </a:xfrm>
          <a:prstGeom prst="rect">
            <a:avLst/>
          </a:prstGeom>
          <a:noFill/>
        </p:spPr>
      </p:pic>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49153"/>
                                        </p:tgtEl>
                                        <p:attrNameLst>
                                          <p:attrName>style.visibility</p:attrName>
                                        </p:attrNameLst>
                                      </p:cBhvr>
                                      <p:to>
                                        <p:strVal val="visible"/>
                                      </p:to>
                                    </p:set>
                                    <p:animEffect transition="in" filter="slide(fromLeft)">
                                      <p:cBhvr>
                                        <p:cTn id="7" dur="3000"/>
                                        <p:tgtEl>
                                          <p:spTgt spid="491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3"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1"/>
          <p:cNvSpPr>
            <a:spLocks noChangeArrowheads="1"/>
          </p:cNvSpPr>
          <p:nvPr/>
        </p:nvSpPr>
        <p:spPr bwMode="auto">
          <a:xfrm>
            <a:off x="323528" y="332656"/>
            <a:ext cx="8316416" cy="46474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2800" b="1" i="0" u="none" normalizeH="0" baseline="0" dirty="0" smtClean="0">
                <a:ln w="17780" cmpd="sng">
                  <a:solidFill>
                    <a:srgbClr val="FFFFFF"/>
                  </a:solidFill>
                  <a:prstDash val="solid"/>
                  <a:miter lim="800000"/>
                </a:ln>
                <a:solidFill>
                  <a:srgbClr val="C00000"/>
                </a:solidFill>
                <a:effectLst>
                  <a:outerShdw blurRad="50800" algn="tl" rotWithShape="0">
                    <a:srgbClr val="000000"/>
                  </a:outerShdw>
                </a:effectLst>
                <a:latin typeface="Arial" pitchFamily="34" charset="0"/>
                <a:ea typeface="Calibri" pitchFamily="34" charset="0"/>
                <a:cs typeface="Times New Roman" pitchFamily="18" charset="0"/>
              </a:rPr>
              <a:t>PASO 6º: EXPONER EN VOZ ALTA EL RESUMEN HASTA LOGRAR MEMORIZARLO.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2400" b="1" i="0" u="none" normalizeH="0" baseline="0" dirty="0" smtClean="0">
              <a:ln w="17780" cmpd="sng">
                <a:solidFill>
                  <a:srgbClr val="FFFFFF"/>
                </a:solidFill>
                <a:prstDash val="solid"/>
                <a:miter lim="800000"/>
              </a:ln>
              <a:solidFill>
                <a:srgbClr val="C00000"/>
              </a:solidFill>
              <a:effectLst>
                <a:outerShdw blurRad="50800" algn="tl" rotWithShape="0">
                  <a:srgbClr val="000000"/>
                </a:outerShdw>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2400" b="1" i="0" u="none" spc="50" normalizeH="0" baseline="0" dirty="0" smtClean="0">
                <a:ln w="12700" cmpd="sng">
                  <a:solidFill>
                    <a:schemeClr val="tx1"/>
                  </a:solidFill>
                  <a:prstDash val="solid"/>
                </a:ln>
                <a:solidFill>
                  <a:srgbClr val="FFFF00"/>
                </a:solidFill>
                <a:effectLst>
                  <a:glow rad="53100">
                    <a:schemeClr val="accent6">
                      <a:satMod val="180000"/>
                      <a:alpha val="30000"/>
                    </a:schemeClr>
                  </a:glow>
                </a:effectLst>
                <a:latin typeface="Arial" pitchFamily="34" charset="0"/>
                <a:ea typeface="Calibri" pitchFamily="34" charset="0"/>
                <a:cs typeface="Times New Roman" pitchFamily="18" charset="0"/>
              </a:rPr>
              <a:t>Una vez que lo has expresado por escrito </a:t>
            </a:r>
            <a:r>
              <a:rPr kumimoji="0" lang="es-ES" sz="24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como si fuera un examen es bueno que lo </a:t>
            </a:r>
            <a:r>
              <a:rPr kumimoji="0" lang="es-ES" sz="2400" b="1" i="0" u="none" spc="50" normalizeH="0" baseline="0" dirty="0" smtClean="0">
                <a:ln w="12700" cmpd="sng">
                  <a:solidFill>
                    <a:schemeClr val="tx1"/>
                  </a:solidFill>
                  <a:prstDash val="solid"/>
                </a:ln>
                <a:solidFill>
                  <a:srgbClr val="FFFF00"/>
                </a:solidFill>
                <a:effectLst>
                  <a:glow rad="53100">
                    <a:schemeClr val="accent6">
                      <a:satMod val="180000"/>
                      <a:alpha val="30000"/>
                    </a:schemeClr>
                  </a:glow>
                </a:effectLst>
                <a:latin typeface="Arial" pitchFamily="34" charset="0"/>
                <a:ea typeface="Calibri" pitchFamily="34" charset="0"/>
                <a:cs typeface="Times New Roman" pitchFamily="18" charset="0"/>
              </a:rPr>
              <a:t>cotejes con el tema</a:t>
            </a:r>
            <a:r>
              <a:rPr kumimoji="0" lang="es-ES" sz="24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 </a:t>
            </a:r>
          </a:p>
          <a:p>
            <a:pPr marL="0" marR="0" lvl="0" indent="0" algn="just" defTabSz="914400" rtl="0" eaLnBrk="0" fontAlgn="base" latinLnBrk="0" hangingPunct="0">
              <a:lnSpc>
                <a:spcPct val="100000"/>
              </a:lnSpc>
              <a:spcBef>
                <a:spcPct val="0"/>
              </a:spcBef>
              <a:spcAft>
                <a:spcPct val="0"/>
              </a:spcAft>
              <a:buClrTx/>
              <a:buSzTx/>
              <a:buFontTx/>
              <a:buNone/>
              <a:tabLst/>
            </a:pPr>
            <a:endParaRPr lang="es-ES" sz="2400" b="1" spc="5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24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Una vez que te has asegurado que el resumen recoge con tus palabras lo esencial </a:t>
            </a:r>
            <a:r>
              <a:rPr kumimoji="0" lang="es-ES" sz="2400" b="1" i="0" u="none" spc="50" normalizeH="0" baseline="0" dirty="0" smtClean="0">
                <a:ln w="12700" cmpd="sng">
                  <a:solidFill>
                    <a:schemeClr val="tx1"/>
                  </a:solidFill>
                  <a:prstDash val="solid"/>
                </a:ln>
                <a:solidFill>
                  <a:srgbClr val="FFFF00"/>
                </a:solidFill>
                <a:effectLst>
                  <a:glow rad="53100">
                    <a:schemeClr val="accent6">
                      <a:satMod val="180000"/>
                      <a:alpha val="30000"/>
                    </a:schemeClr>
                  </a:glow>
                </a:effectLst>
                <a:latin typeface="Arial" pitchFamily="34" charset="0"/>
                <a:ea typeface="Calibri" pitchFamily="34" charset="0"/>
                <a:cs typeface="Times New Roman" pitchFamily="18" charset="0"/>
              </a:rPr>
              <a:t>pregúntatelo  a ti mismo. </a:t>
            </a:r>
          </a:p>
          <a:p>
            <a:pPr marL="0" marR="0" lvl="0" indent="0" algn="just" defTabSz="914400" rtl="0" eaLnBrk="0" fontAlgn="base" latinLnBrk="0" hangingPunct="0">
              <a:lnSpc>
                <a:spcPct val="100000"/>
              </a:lnSpc>
              <a:spcBef>
                <a:spcPct val="0"/>
              </a:spcBef>
              <a:spcAft>
                <a:spcPct val="0"/>
              </a:spcAft>
              <a:buClrTx/>
              <a:buSzTx/>
              <a:buFontTx/>
              <a:buNone/>
              <a:tabLst/>
            </a:pPr>
            <a:endParaRPr lang="es-ES" sz="2400" b="1" spc="50" dirty="0" smtClean="0">
              <a:ln w="12700" cmpd="sng">
                <a:solidFill>
                  <a:schemeClr val="tx1"/>
                </a:solidFill>
                <a:prstDash val="solid"/>
              </a:ln>
              <a:solidFill>
                <a:srgbClr val="FFFF00"/>
              </a:solidFill>
              <a:effectLst>
                <a:glow rad="53100">
                  <a:schemeClr val="accent6">
                    <a:satMod val="180000"/>
                    <a:alpha val="30000"/>
                  </a:schemeClr>
                </a:glow>
              </a:effectLst>
              <a:latin typeface="Arial" pitchFamily="34"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2400" b="1" i="0" u="none" spc="50" normalizeH="0" baseline="0" dirty="0" smtClean="0">
                <a:ln w="12700" cmpd="sng">
                  <a:solidFill>
                    <a:schemeClr val="tx1"/>
                  </a:solidFill>
                  <a:prstDash val="solid"/>
                </a:ln>
                <a:solidFill>
                  <a:srgbClr val="FFFF00"/>
                </a:solidFill>
                <a:effectLst>
                  <a:glow rad="53100">
                    <a:schemeClr val="accent6">
                      <a:satMod val="180000"/>
                      <a:alpha val="30000"/>
                    </a:schemeClr>
                  </a:glow>
                </a:effectLst>
                <a:latin typeface="Arial" pitchFamily="34" charset="0"/>
                <a:ea typeface="Calibri" pitchFamily="34" charset="0"/>
                <a:cs typeface="Times New Roman" pitchFamily="18" charset="0"/>
              </a:rPr>
              <a:t>Una vez terminada tu exposición oral, puedes tomar nota de los errores </a:t>
            </a:r>
            <a:r>
              <a:rPr kumimoji="0" lang="es-ES" sz="24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que has cometido y volver a repetirlo hasta que lo hayas memorizado totalmente.  </a:t>
            </a:r>
            <a:endParaRPr kumimoji="0" lang="es-ES" sz="36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cs typeface="Arial" pitchFamily="34" charset="0"/>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2" fill="hold" grpId="0" nodeType="clickEffect">
                                  <p:stCondLst>
                                    <p:cond delay="0"/>
                                  </p:stCondLst>
                                  <p:childTnLst>
                                    <p:set>
                                      <p:cBhvr>
                                        <p:cTn id="6" dur="1" fill="hold">
                                          <p:stCondLst>
                                            <p:cond delay="0"/>
                                          </p:stCondLst>
                                        </p:cTn>
                                        <p:tgtEl>
                                          <p:spTgt spid="48129"/>
                                        </p:tgtEl>
                                        <p:attrNameLst>
                                          <p:attrName>style.visibility</p:attrName>
                                        </p:attrNameLst>
                                      </p:cBhvr>
                                      <p:to>
                                        <p:strVal val="visible"/>
                                      </p:to>
                                    </p:set>
                                    <p:animEffect transition="in" filter="slide(fromRight)">
                                      <p:cBhvr>
                                        <p:cTn id="7" dur="3000"/>
                                        <p:tgtEl>
                                          <p:spTgt spid="481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29"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1"/>
          <p:cNvSpPr>
            <a:spLocks noChangeArrowheads="1"/>
          </p:cNvSpPr>
          <p:nvPr/>
        </p:nvSpPr>
        <p:spPr bwMode="auto">
          <a:xfrm>
            <a:off x="395536" y="764704"/>
            <a:ext cx="8388424" cy="47705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2800" b="1" i="0" u="none" normalizeH="0" baseline="0" dirty="0" smtClean="0">
                <a:ln w="17780" cmpd="sng">
                  <a:solidFill>
                    <a:srgbClr val="FFFFFF"/>
                  </a:solidFill>
                  <a:prstDash val="solid"/>
                  <a:miter lim="800000"/>
                </a:ln>
                <a:solidFill>
                  <a:srgbClr val="C00000"/>
                </a:solidFill>
                <a:effectLst>
                  <a:outerShdw blurRad="50800" algn="tl" rotWithShape="0">
                    <a:srgbClr val="000000"/>
                  </a:outerShdw>
                </a:effectLst>
                <a:latin typeface="Arial" pitchFamily="34" charset="0"/>
                <a:ea typeface="Calibri" pitchFamily="34" charset="0"/>
                <a:cs typeface="Times New Roman" pitchFamily="18" charset="0"/>
              </a:rPr>
              <a:t>PASO 7º: REPASAR PERIÓDICAMENTE LOS RESÚMENES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2400" b="1" i="0" u="none" normalizeH="0" baseline="0" dirty="0" smtClean="0">
              <a:ln w="17780" cmpd="sng">
                <a:solidFill>
                  <a:srgbClr val="FFFFFF"/>
                </a:solidFill>
                <a:prstDash val="solid"/>
                <a:miter lim="800000"/>
              </a:ln>
              <a:solidFill>
                <a:srgbClr val="C00000"/>
              </a:solidFill>
              <a:effectLst>
                <a:outerShdw blurRad="50800" algn="tl" rotWithShape="0">
                  <a:srgbClr val="000000"/>
                </a:outerShdw>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2800" b="1" i="0" u="none" spc="50" normalizeH="0" baseline="0" dirty="0" smtClean="0">
                <a:ln w="12700" cmpd="sng">
                  <a:solidFill>
                    <a:schemeClr val="tx1"/>
                  </a:solidFill>
                  <a:prstDash val="solid"/>
                </a:ln>
                <a:solidFill>
                  <a:srgbClr val="FFFF00"/>
                </a:solidFill>
                <a:effectLst>
                  <a:glow rad="53100">
                    <a:schemeClr val="accent6">
                      <a:satMod val="180000"/>
                      <a:alpha val="30000"/>
                    </a:schemeClr>
                  </a:glow>
                </a:effectLst>
                <a:latin typeface="Arial" pitchFamily="34" charset="0"/>
                <a:ea typeface="Calibri" pitchFamily="34" charset="0"/>
                <a:cs typeface="Times New Roman" pitchFamily="18" charset="0"/>
              </a:rPr>
              <a:t>Acotar la distancia entre el momento del aprendizaje y su ejecución o puesta en marcha.</a:t>
            </a:r>
          </a:p>
          <a:p>
            <a:pPr marL="0" marR="0" lvl="0" indent="0" algn="just" defTabSz="914400" rtl="0" eaLnBrk="0" fontAlgn="base" latinLnBrk="0" hangingPunct="0">
              <a:lnSpc>
                <a:spcPct val="100000"/>
              </a:lnSpc>
              <a:spcBef>
                <a:spcPct val="0"/>
              </a:spcBef>
              <a:spcAft>
                <a:spcPct val="0"/>
              </a:spcAft>
              <a:buClrTx/>
              <a:buSzTx/>
              <a:buFontTx/>
              <a:buNone/>
              <a:tabLst/>
            </a:pPr>
            <a:endParaRPr lang="es-ES" sz="2800" b="1" spc="5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2800" b="1" i="0" u="sng" spc="50" normalizeH="0" baseline="0" dirty="0" smtClean="0">
                <a:ln w="12700" cmpd="sng">
                  <a:solidFill>
                    <a:schemeClr val="tx1"/>
                  </a:solidFill>
                  <a:prstDash val="solid"/>
                </a:ln>
                <a:solidFill>
                  <a:srgbClr val="FFFF00"/>
                </a:solidFill>
                <a:effectLst>
                  <a:glow rad="53100">
                    <a:schemeClr val="accent6">
                      <a:satMod val="180000"/>
                      <a:alpha val="30000"/>
                    </a:schemeClr>
                  </a:glow>
                </a:effectLst>
                <a:latin typeface="Arial" pitchFamily="34" charset="0"/>
                <a:ea typeface="Calibri" pitchFamily="34" charset="0"/>
                <a:cs typeface="Times New Roman" pitchFamily="18" charset="0"/>
              </a:rPr>
              <a:t> Los repasos son auténticamente eficaces </a:t>
            </a:r>
            <a:r>
              <a:rPr kumimoji="0" lang="es-ES" sz="28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cuando el estudiante comprende sus beneficios, y que producen un ahorro de esfuerzo. </a:t>
            </a:r>
            <a:endParaRPr kumimoji="0" lang="es-ES" sz="40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cs typeface="Arial" pitchFamily="34" charset="0"/>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47105"/>
                                        </p:tgtEl>
                                        <p:attrNameLst>
                                          <p:attrName>style.visibility</p:attrName>
                                        </p:attrNameLst>
                                      </p:cBhvr>
                                      <p:to>
                                        <p:strVal val="visible"/>
                                      </p:to>
                                    </p:set>
                                    <p:animEffect transition="in" filter="slide(fromTop)">
                                      <p:cBhvr>
                                        <p:cTn id="7" dur="3000"/>
                                        <p:tgtEl>
                                          <p:spTgt spid="47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1"/>
          <p:cNvSpPr>
            <a:spLocks noChangeArrowheads="1"/>
          </p:cNvSpPr>
          <p:nvPr/>
        </p:nvSpPr>
        <p:spPr bwMode="auto">
          <a:xfrm>
            <a:off x="395535" y="404664"/>
            <a:ext cx="8176981"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28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¿Realmente queremos estudiar? </a:t>
            </a:r>
            <a:r>
              <a:rPr lang="es-ES" sz="2800" b="1" spc="50" dirty="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a:t>
            </a:r>
            <a:r>
              <a:rPr kumimoji="0" lang="es-ES" sz="28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por qué?. </a:t>
            </a:r>
            <a:endParaRPr kumimoji="0" lang="es-ES" sz="24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2800" b="1" i="0" u="none" spc="50" normalizeH="0" baseline="0" dirty="0" smtClean="0">
                <a:ln w="12700" cmpd="sng">
                  <a:solidFill>
                    <a:schemeClr val="tx1"/>
                  </a:solidFill>
                  <a:prstDash val="solid"/>
                </a:ln>
                <a:solidFill>
                  <a:srgbClr val="FFFF00"/>
                </a:solidFill>
                <a:effectLst>
                  <a:glow rad="53100">
                    <a:schemeClr val="accent6">
                      <a:satMod val="180000"/>
                      <a:alpha val="30000"/>
                    </a:schemeClr>
                  </a:glow>
                </a:effectLst>
                <a:latin typeface="Arial" pitchFamily="34" charset="0"/>
                <a:ea typeface="Calibri" pitchFamily="34" charset="0"/>
                <a:cs typeface="Times New Roman" pitchFamily="18" charset="0"/>
              </a:rPr>
              <a:t>Motivos o razones por lo que una persona estudia:</a:t>
            </a:r>
            <a:endParaRPr kumimoji="0" lang="es-ES" sz="24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tabLst/>
            </a:pPr>
            <a:r>
              <a:rPr kumimoji="0" lang="es-ES" sz="28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a:t>
            </a:r>
            <a:r>
              <a:rPr kumimoji="0" lang="es-ES" sz="11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 </a:t>
            </a:r>
            <a:r>
              <a:rPr kumimoji="0" lang="es-ES" sz="2800" b="1" i="0" u="sng" spc="50" normalizeH="0" baseline="0" dirty="0" smtClean="0">
                <a:ln w="12700" cmpd="sng">
                  <a:solidFill>
                    <a:schemeClr val="tx1"/>
                  </a:solidFill>
                  <a:prstDash val="solid"/>
                </a:ln>
                <a:solidFill>
                  <a:srgbClr val="FFFF00"/>
                </a:solidFill>
                <a:effectLst>
                  <a:glow rad="53100">
                    <a:schemeClr val="accent6">
                      <a:satMod val="180000"/>
                      <a:alpha val="30000"/>
                    </a:schemeClr>
                  </a:glow>
                </a:effectLst>
                <a:latin typeface="Arial" pitchFamily="34" charset="0"/>
                <a:ea typeface="Calibri" pitchFamily="34" charset="0"/>
                <a:cs typeface="Times New Roman" pitchFamily="18" charset="0"/>
              </a:rPr>
              <a:t>Razones internas</a:t>
            </a:r>
            <a:r>
              <a:rPr kumimoji="0" lang="es-ES" sz="28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 Me gusta, me interesa el contenido que estoy estudiando.</a:t>
            </a:r>
            <a:endParaRPr kumimoji="0" lang="es-ES" sz="24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tabLst/>
            </a:pPr>
            <a:r>
              <a:rPr kumimoji="0" lang="es-ES" sz="28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a:t>
            </a:r>
            <a:r>
              <a:rPr kumimoji="0" lang="es-ES" sz="2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 </a:t>
            </a:r>
            <a:r>
              <a:rPr kumimoji="0" lang="es-ES" sz="2800" b="1" i="0" u="sng" spc="50" normalizeH="0" baseline="0" dirty="0" smtClean="0">
                <a:ln w="12700" cmpd="sng">
                  <a:solidFill>
                    <a:schemeClr val="tx1"/>
                  </a:solidFill>
                  <a:prstDash val="solid"/>
                </a:ln>
                <a:solidFill>
                  <a:srgbClr val="FFFF00"/>
                </a:solidFill>
                <a:effectLst>
                  <a:glow rad="53100">
                    <a:schemeClr val="accent6">
                      <a:satMod val="180000"/>
                      <a:alpha val="30000"/>
                    </a:schemeClr>
                  </a:glow>
                </a:effectLst>
                <a:latin typeface="Arial" pitchFamily="34" charset="0"/>
                <a:ea typeface="Calibri" pitchFamily="34" charset="0"/>
                <a:cs typeface="Times New Roman" pitchFamily="18" charset="0"/>
              </a:rPr>
              <a:t>Razones externas</a:t>
            </a:r>
            <a:r>
              <a:rPr kumimoji="0" lang="es-ES" sz="2800" b="1" i="0" u="none" spc="50" normalizeH="0" baseline="0" dirty="0" smtClean="0">
                <a:ln w="12700" cmpd="sng">
                  <a:solidFill>
                    <a:schemeClr val="tx1"/>
                  </a:solidFill>
                  <a:prstDash val="solid"/>
                </a:ln>
                <a:solidFill>
                  <a:srgbClr val="FFFF00"/>
                </a:solidFill>
                <a:effectLst>
                  <a:glow rad="53100">
                    <a:schemeClr val="accent6">
                      <a:satMod val="180000"/>
                      <a:alpha val="30000"/>
                    </a:schemeClr>
                  </a:glow>
                </a:effectLst>
                <a:latin typeface="Arial" pitchFamily="34" charset="0"/>
                <a:ea typeface="Calibri" pitchFamily="34" charset="0"/>
                <a:cs typeface="Times New Roman" pitchFamily="18" charset="0"/>
              </a:rPr>
              <a:t> </a:t>
            </a:r>
            <a:r>
              <a:rPr kumimoji="0" lang="es-ES" sz="28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 conseguir algo: aprobar, que nos regalen algo, evitar un castigo…</a:t>
            </a:r>
            <a:endParaRPr kumimoji="0" lang="es-ES" sz="24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ndParaRPr>
          </a:p>
          <a:p>
            <a:pPr lvl="0" algn="just" eaLnBrk="0" fontAlgn="base" hangingPunct="0">
              <a:spcBef>
                <a:spcPct val="0"/>
              </a:spcBef>
              <a:spcAft>
                <a:spcPct val="0"/>
              </a:spcAft>
            </a:pPr>
            <a:r>
              <a:rPr kumimoji="0" lang="es-ES" sz="28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Razones externas en un primer momento pero cultivar como motor de estudio razones internas para disfrutar estudio: conocer más la realidad y el mundo en que vivimos, comprendernos más a nosotros mismos y a los demás, situarnos de</a:t>
            </a:r>
            <a:r>
              <a:rPr kumimoji="0" lang="es-ES" sz="2800" b="1" i="0" u="none" spc="50" normalizeH="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 </a:t>
            </a:r>
            <a:r>
              <a:rPr kumimoji="0" lang="es-ES" sz="28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forma crítica y tomar decisiones propias…</a:t>
            </a:r>
            <a:endParaRPr kumimoji="0" lang="es-ES" sz="40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3" fill="hold" grpId="0" nodeType="clickEffect">
                                  <p:stCondLst>
                                    <p:cond delay="0"/>
                                  </p:stCondLst>
                                  <p:childTnLst>
                                    <p:set>
                                      <p:cBhvr>
                                        <p:cTn id="6" dur="1" fill="hold">
                                          <p:stCondLst>
                                            <p:cond delay="0"/>
                                          </p:stCondLst>
                                        </p:cTn>
                                        <p:tgtEl>
                                          <p:spTgt spid="74753"/>
                                        </p:tgtEl>
                                        <p:attrNameLst>
                                          <p:attrName>style.visibility</p:attrName>
                                        </p:attrNameLst>
                                      </p:cBhvr>
                                      <p:to>
                                        <p:strVal val="visible"/>
                                      </p:to>
                                    </p:set>
                                    <p:animEffect transition="in" filter="wheel(3)">
                                      <p:cBhvr>
                                        <p:cTn id="7" dur="3000"/>
                                        <p:tgtEl>
                                          <p:spTgt spid="747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3"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
          <p:cNvSpPr>
            <a:spLocks noChangeArrowheads="1"/>
          </p:cNvSpPr>
          <p:nvPr/>
        </p:nvSpPr>
        <p:spPr bwMode="auto">
          <a:xfrm>
            <a:off x="323528" y="836712"/>
            <a:ext cx="8604448"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2800" b="1" i="0" u="none" spc="50" normalizeH="0" baseline="0" dirty="0" smtClean="0">
                <a:ln w="12700" cmpd="sng">
                  <a:solidFill>
                    <a:schemeClr val="tx1"/>
                  </a:solidFill>
                  <a:prstDash val="solid"/>
                </a:ln>
                <a:solidFill>
                  <a:srgbClr val="FFFF00"/>
                </a:solidFill>
                <a:effectLst>
                  <a:glow rad="53100">
                    <a:schemeClr val="accent6">
                      <a:satMod val="180000"/>
                      <a:alpha val="30000"/>
                    </a:schemeClr>
                  </a:glow>
                </a:effectLst>
                <a:latin typeface="Arial" pitchFamily="34" charset="0"/>
                <a:ea typeface="Calibri" pitchFamily="34" charset="0"/>
                <a:cs typeface="Times New Roman" pitchFamily="18" charset="0"/>
              </a:rPr>
              <a:t>Comenzar el repaso preguntándote lo que recuerdas.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28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s-ES" sz="28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Tienes que saber que se recuerda mejor lo último y lo primero que oímos o leemos, olvidándose lo central, por lo que debes poner mayor atención en esta parte cuando, después de preguntarte mentalmente realices  una lectura del texto subrayado completando los detalles que puedas haber dejado de lado, de forma que retengas la información de una forma global y general.  </a:t>
            </a:r>
            <a:endParaRPr kumimoji="0" lang="es-ES" sz="40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cs typeface="Arial" pitchFamily="34" charset="0"/>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46081"/>
                                        </p:tgtEl>
                                        <p:attrNameLst>
                                          <p:attrName>style.visibility</p:attrName>
                                        </p:attrNameLst>
                                      </p:cBhvr>
                                      <p:to>
                                        <p:strVal val="visible"/>
                                      </p:to>
                                    </p:set>
                                    <p:animEffect transition="in" filter="circle(out)">
                                      <p:cBhvr>
                                        <p:cTn id="7" dur="3000"/>
                                        <p:tgtEl>
                                          <p:spTgt spid="460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1"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1"/>
          <p:cNvSpPr>
            <a:spLocks noChangeArrowheads="1"/>
          </p:cNvSpPr>
          <p:nvPr/>
        </p:nvSpPr>
        <p:spPr bwMode="auto">
          <a:xfrm>
            <a:off x="179512" y="476672"/>
            <a:ext cx="8748464"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2800" b="1" i="0" u="none" spc="50" normalizeH="0" baseline="0" dirty="0" smtClean="0">
                <a:ln w="12700" cmpd="sng">
                  <a:solidFill>
                    <a:schemeClr val="tx1"/>
                  </a:solidFill>
                  <a:prstDash val="solid"/>
                </a:ln>
                <a:solidFill>
                  <a:srgbClr val="FFFF00"/>
                </a:solidFill>
                <a:effectLst>
                  <a:glow rad="53100">
                    <a:schemeClr val="accent6">
                      <a:satMod val="180000"/>
                      <a:alpha val="30000"/>
                    </a:schemeClr>
                  </a:glow>
                </a:effectLst>
                <a:latin typeface="Arial" pitchFamily="34" charset="0"/>
                <a:ea typeface="Calibri" pitchFamily="34" charset="0"/>
                <a:cs typeface="Times New Roman" pitchFamily="18" charset="0"/>
              </a:rPr>
              <a:t>Te puede servir el siguiente proceso: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20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S" sz="24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Reflexionar escribiendo algunas notas sobre lo memorizado.  </a:t>
            </a:r>
          </a:p>
          <a:p>
            <a:pPr marL="0" marR="0" lvl="0" indent="0" algn="just" defTabSz="914400" rtl="0" eaLnBrk="0" fontAlgn="base" latinLnBrk="0" hangingPunct="0">
              <a:lnSpc>
                <a:spcPct val="100000"/>
              </a:lnSpc>
              <a:spcBef>
                <a:spcPct val="0"/>
              </a:spcBef>
              <a:spcAft>
                <a:spcPct val="0"/>
              </a:spcAft>
              <a:buClrTx/>
              <a:buSzTx/>
              <a:tabLst/>
            </a:pPr>
            <a:endParaRPr kumimoji="0" lang="es-ES" sz="20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S" sz="24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Tenerlo presente para aplicarlo en actividades cotidianas. </a:t>
            </a:r>
          </a:p>
          <a:p>
            <a:pPr marL="0" marR="0" lvl="0" indent="0" algn="just" defTabSz="914400" rtl="0" eaLnBrk="0" fontAlgn="base" latinLnBrk="0" hangingPunct="0">
              <a:lnSpc>
                <a:spcPct val="100000"/>
              </a:lnSpc>
              <a:spcBef>
                <a:spcPct val="0"/>
              </a:spcBef>
              <a:spcAft>
                <a:spcPct val="0"/>
              </a:spcAft>
              <a:buClrTx/>
              <a:buSzTx/>
              <a:tabLst/>
            </a:pPr>
            <a:endParaRPr kumimoji="0" lang="es-ES" sz="20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S" sz="24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Efectuar dibujos esquemáticos y gráficos.</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s-ES" sz="20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S" sz="24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Establecer el mayor número posible de asociaciones. </a:t>
            </a:r>
          </a:p>
          <a:p>
            <a:pPr marL="0" marR="0" lvl="0" indent="0" algn="just" defTabSz="914400" rtl="0" eaLnBrk="0" fontAlgn="base" latinLnBrk="0" hangingPunct="0">
              <a:lnSpc>
                <a:spcPct val="100000"/>
              </a:lnSpc>
              <a:spcBef>
                <a:spcPct val="0"/>
              </a:spcBef>
              <a:spcAft>
                <a:spcPct val="0"/>
              </a:spcAft>
              <a:buClrTx/>
              <a:buSzTx/>
              <a:tabLst/>
            </a:pPr>
            <a:endParaRPr kumimoji="0" lang="es-ES" sz="20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S" sz="24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Expresarlo con las propias palabras. </a:t>
            </a:r>
          </a:p>
          <a:p>
            <a:pPr marL="0" marR="0" lvl="0" indent="0" algn="just" defTabSz="914400" rtl="0" eaLnBrk="0" fontAlgn="base" latinLnBrk="0" hangingPunct="0">
              <a:lnSpc>
                <a:spcPct val="100000"/>
              </a:lnSpc>
              <a:spcBef>
                <a:spcPct val="0"/>
              </a:spcBef>
              <a:spcAft>
                <a:spcPct val="0"/>
              </a:spcAft>
              <a:buClrTx/>
              <a:buSzTx/>
              <a:tabLst/>
            </a:pPr>
            <a:endParaRPr kumimoji="0" lang="es-ES" sz="20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S" sz="24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Procurar establecer otro orden o estructuración </a:t>
            </a:r>
            <a:r>
              <a:rPr kumimoji="0" lang="es-ES" sz="28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de ideas. </a:t>
            </a:r>
            <a:endParaRPr kumimoji="0" lang="es-ES" sz="40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cs typeface="Arial" pitchFamily="34" charset="0"/>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8849"/>
                                        </p:tgtEl>
                                        <p:attrNameLst>
                                          <p:attrName>style.visibility</p:attrName>
                                        </p:attrNameLst>
                                      </p:cBhvr>
                                      <p:to>
                                        <p:strVal val="visible"/>
                                      </p:to>
                                    </p:set>
                                    <p:animEffect transition="in" filter="circle(in)">
                                      <p:cBhvr>
                                        <p:cTn id="7" dur="3000"/>
                                        <p:tgtEl>
                                          <p:spTgt spid="788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49"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1"/>
          <p:cNvSpPr>
            <a:spLocks noChangeArrowheads="1"/>
          </p:cNvSpPr>
          <p:nvPr/>
        </p:nvSpPr>
        <p:spPr bwMode="auto">
          <a:xfrm>
            <a:off x="251520" y="1696734"/>
            <a:ext cx="864096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28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El olvido tiene lugar en su mayor parte en el tiempo inmediato a la fase de aprendizaje (24 horas). </a:t>
            </a:r>
          </a:p>
          <a:p>
            <a:pPr marL="0" marR="0" lvl="0" indent="0" algn="just" defTabSz="914400" rtl="0" eaLnBrk="1" fontAlgn="base" latinLnBrk="0" hangingPunct="1">
              <a:lnSpc>
                <a:spcPct val="100000"/>
              </a:lnSpc>
              <a:spcBef>
                <a:spcPct val="0"/>
              </a:spcBef>
              <a:spcAft>
                <a:spcPct val="0"/>
              </a:spcAft>
              <a:buClrTx/>
              <a:buSzTx/>
              <a:buFontTx/>
              <a:buNone/>
              <a:tabLst/>
            </a:pPr>
            <a:endParaRPr lang="es-ES" sz="2800" b="1" spc="5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lang="es-ES" sz="2800" b="1" spc="50" dirty="0" smtClean="0">
                <a:ln w="12700" cmpd="sng">
                  <a:solidFill>
                    <a:schemeClr val="tx1"/>
                  </a:solidFill>
                  <a:prstDash val="solid"/>
                </a:ln>
                <a:solidFill>
                  <a:srgbClr val="FFFF00"/>
                </a:solidFill>
                <a:effectLst>
                  <a:glow rad="53100">
                    <a:schemeClr val="accent6">
                      <a:satMod val="180000"/>
                      <a:alpha val="30000"/>
                    </a:schemeClr>
                  </a:glow>
                </a:effectLst>
                <a:latin typeface="Arial" pitchFamily="34" charset="0"/>
                <a:ea typeface="Calibri" pitchFamily="34" charset="0"/>
                <a:cs typeface="Times New Roman" pitchFamily="18" charset="0"/>
              </a:rPr>
              <a:t>L</a:t>
            </a:r>
            <a:r>
              <a:rPr kumimoji="0" lang="es-ES" sz="2800" b="1" i="0" u="none" spc="50" normalizeH="0" baseline="0" dirty="0" smtClean="0">
                <a:ln w="12700" cmpd="sng">
                  <a:solidFill>
                    <a:schemeClr val="tx1"/>
                  </a:solidFill>
                  <a:prstDash val="solid"/>
                </a:ln>
                <a:solidFill>
                  <a:srgbClr val="FFFF00"/>
                </a:solidFill>
                <a:effectLst>
                  <a:glow rad="53100">
                    <a:schemeClr val="accent6">
                      <a:satMod val="180000"/>
                      <a:alpha val="30000"/>
                    </a:schemeClr>
                  </a:glow>
                </a:effectLst>
                <a:latin typeface="Arial" pitchFamily="34" charset="0"/>
                <a:ea typeface="Calibri" pitchFamily="34" charset="0"/>
                <a:cs typeface="Times New Roman" pitchFamily="18" charset="0"/>
              </a:rPr>
              <a:t>os repasos se iniciarán tan pronto como va a empezar el olvido. </a:t>
            </a:r>
          </a:p>
          <a:p>
            <a:pPr marL="0" marR="0" lvl="0" indent="0" algn="just" defTabSz="914400" rtl="0" eaLnBrk="1" fontAlgn="base" latinLnBrk="0" hangingPunct="1">
              <a:lnSpc>
                <a:spcPct val="100000"/>
              </a:lnSpc>
              <a:spcBef>
                <a:spcPct val="0"/>
              </a:spcBef>
              <a:spcAft>
                <a:spcPct val="0"/>
              </a:spcAft>
              <a:buClrTx/>
              <a:buSzTx/>
              <a:buFontTx/>
              <a:buNone/>
              <a:tabLst/>
            </a:pPr>
            <a:endParaRPr lang="es-ES" sz="2800" b="1" spc="50" dirty="0" smtClean="0">
              <a:ln w="12700" cmpd="sng">
                <a:solidFill>
                  <a:schemeClr val="tx1"/>
                </a:solidFill>
                <a:prstDash val="solid"/>
              </a:ln>
              <a:solidFill>
                <a:srgbClr val="FFFF00"/>
              </a:solidFill>
              <a:effectLst>
                <a:glow rad="53100">
                  <a:schemeClr val="accent6">
                    <a:satMod val="180000"/>
                    <a:alpha val="30000"/>
                  </a:schemeClr>
                </a:glow>
              </a:effectLst>
              <a:latin typeface="Arial" pitchFamily="34"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s-ES" sz="28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Deben ser próximos entre sí al comienzo e ir distanciándose unos de otros a medida que pasa el tiempo. </a:t>
            </a:r>
          </a:p>
          <a:p>
            <a:pPr marL="0" marR="0" lvl="0" indent="0" algn="just" defTabSz="914400" rtl="0" eaLnBrk="1" fontAlgn="base" latinLnBrk="0" hangingPunct="1">
              <a:lnSpc>
                <a:spcPct val="100000"/>
              </a:lnSpc>
              <a:spcBef>
                <a:spcPct val="0"/>
              </a:spcBef>
              <a:spcAft>
                <a:spcPct val="0"/>
              </a:spcAft>
              <a:buClrTx/>
              <a:buSzTx/>
              <a:buFontTx/>
              <a:buNone/>
              <a:tabLst/>
            </a:pPr>
            <a:endParaRPr lang="es-ES" sz="2800" b="1" spc="5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s-ES" sz="28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Es necesario planificarlos convenientemente y generar hábitos de repaso y control de los temas aprendidos.</a:t>
            </a:r>
            <a:endParaRPr kumimoji="0" lang="es-ES" sz="40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cs typeface="Arial" pitchFamily="34" charset="0"/>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77825"/>
                                        </p:tgtEl>
                                        <p:attrNameLst>
                                          <p:attrName>style.visibility</p:attrName>
                                        </p:attrNameLst>
                                      </p:cBhvr>
                                      <p:to>
                                        <p:strVal val="visible"/>
                                      </p:to>
                                    </p:set>
                                    <p:anim calcmode="lin" valueType="num">
                                      <p:cBhvr>
                                        <p:cTn id="7" dur="3000" fill="hold"/>
                                        <p:tgtEl>
                                          <p:spTgt spid="77825"/>
                                        </p:tgtEl>
                                        <p:attrNameLst>
                                          <p:attrName>ppt_w</p:attrName>
                                        </p:attrNameLst>
                                      </p:cBhvr>
                                      <p:tavLst>
                                        <p:tav tm="0">
                                          <p:val>
                                            <p:fltVal val="0"/>
                                          </p:val>
                                        </p:tav>
                                        <p:tav tm="100000">
                                          <p:val>
                                            <p:strVal val="#ppt_w"/>
                                          </p:val>
                                        </p:tav>
                                      </p:tavLst>
                                    </p:anim>
                                    <p:anim calcmode="lin" valueType="num">
                                      <p:cBhvr>
                                        <p:cTn id="8" dur="3000" fill="hold"/>
                                        <p:tgtEl>
                                          <p:spTgt spid="7782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5"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1"/>
          <p:cNvSpPr>
            <a:spLocks noChangeArrowheads="1"/>
          </p:cNvSpPr>
          <p:nvPr/>
        </p:nvSpPr>
        <p:spPr bwMode="auto">
          <a:xfrm>
            <a:off x="395536" y="836712"/>
            <a:ext cx="8460432" cy="36009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3200" b="1" i="0" u="none" strike="noStrike" normalizeH="0" baseline="0" dirty="0" smtClean="0">
                <a:ln w="17780" cmpd="sng">
                  <a:solidFill>
                    <a:srgbClr val="FFFFFF"/>
                  </a:solidFill>
                  <a:prstDash val="solid"/>
                  <a:miter lim="800000"/>
                </a:ln>
                <a:solidFill>
                  <a:srgbClr val="C00000"/>
                </a:solidFill>
                <a:effectLst>
                  <a:outerShdw blurRad="50800" algn="tl" rotWithShape="0">
                    <a:srgbClr val="000000"/>
                  </a:outerShdw>
                </a:effectLst>
                <a:latin typeface="Arial" pitchFamily="34" charset="0"/>
                <a:ea typeface="Calibri" pitchFamily="34" charset="0"/>
                <a:cs typeface="Times New Roman" pitchFamily="18" charset="0"/>
              </a:rPr>
              <a:t>CÓMO PREPARAR LOS EXÁMENES</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2800" b="1" i="0" u="none" strike="noStrike" normalizeH="0" baseline="0" dirty="0" smtClean="0">
              <a:ln w="17780" cmpd="sng">
                <a:solidFill>
                  <a:srgbClr val="FFFFFF"/>
                </a:solidFill>
                <a:prstDash val="solid"/>
                <a:miter lim="800000"/>
              </a:ln>
              <a:solidFill>
                <a:srgbClr val="C00000"/>
              </a:solidFill>
              <a:effectLst>
                <a:outerShdw blurRad="50800" algn="tl" rotWithShape="0">
                  <a:srgbClr val="000000"/>
                </a:outerShdw>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2800" b="1" i="0" u="none" strike="noStrik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Todos pensamos que los exámenes no deberían existir, aunque sabemos que son una de las pruebas que tienen los profesores para evaluar el aprendizaje y, hay que tener en cuenta que es una parte muy importante de la nota final de cada trimestre. </a:t>
            </a:r>
            <a:endParaRPr kumimoji="0" lang="es-ES" sz="4400" b="1" i="0" u="none" strike="noStrik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cs typeface="Arial" pitchFamily="34" charset="0"/>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76801"/>
                                        </p:tgtEl>
                                        <p:attrNameLst>
                                          <p:attrName>style.visibility</p:attrName>
                                        </p:attrNameLst>
                                      </p:cBhvr>
                                      <p:to>
                                        <p:strVal val="visible"/>
                                      </p:to>
                                    </p:set>
                                    <p:animEffect transition="in" filter="wheel(8)">
                                      <p:cBhvr>
                                        <p:cTn id="7" dur="3000"/>
                                        <p:tgtEl>
                                          <p:spTgt spid="768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1"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1"/>
          <p:cNvSpPr>
            <a:spLocks noChangeArrowheads="1"/>
          </p:cNvSpPr>
          <p:nvPr/>
        </p:nvSpPr>
        <p:spPr bwMode="auto">
          <a:xfrm>
            <a:off x="251520" y="692696"/>
            <a:ext cx="8604448" cy="60631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28625" algn="just" defTabSz="914400" rtl="0" eaLnBrk="1" fontAlgn="base" latinLnBrk="0" hangingPunct="1">
              <a:lnSpc>
                <a:spcPct val="100000"/>
              </a:lnSpc>
              <a:spcBef>
                <a:spcPct val="0"/>
              </a:spcBef>
              <a:spcAft>
                <a:spcPct val="0"/>
              </a:spcAft>
              <a:buClrTx/>
              <a:buSzTx/>
              <a:buFontTx/>
              <a:buChar char="-"/>
              <a:tabLst/>
            </a:pPr>
            <a:r>
              <a:rPr kumimoji="0" lang="es-ES" sz="2800" b="1" i="0" u="none" strike="noStrike" normalizeH="0" baseline="0" dirty="0" smtClean="0">
                <a:ln w="17780" cmpd="sng">
                  <a:solidFill>
                    <a:srgbClr val="FFFFFF"/>
                  </a:solidFill>
                  <a:prstDash val="solid"/>
                  <a:miter lim="800000"/>
                </a:ln>
                <a:solidFill>
                  <a:srgbClr val="C00000"/>
                </a:solidFill>
                <a:effectLst>
                  <a:outerShdw blurRad="50800" algn="tl" rotWithShape="0">
                    <a:srgbClr val="000000"/>
                  </a:outerShdw>
                </a:effectLst>
                <a:latin typeface="Calibri" pitchFamily="34" charset="0"/>
                <a:ea typeface="Times New Roman" pitchFamily="18" charset="0"/>
                <a:cs typeface="Times New Roman" pitchFamily="18" charset="0"/>
              </a:rPr>
              <a:t>Antes del examen: </a:t>
            </a:r>
          </a:p>
          <a:p>
            <a:pPr marL="0" marR="0" lvl="0" indent="428625" algn="just" defTabSz="914400" rtl="0" eaLnBrk="1" fontAlgn="base" latinLnBrk="0" hangingPunct="1">
              <a:lnSpc>
                <a:spcPct val="100000"/>
              </a:lnSpc>
              <a:spcBef>
                <a:spcPct val="0"/>
              </a:spcBef>
              <a:spcAft>
                <a:spcPct val="0"/>
              </a:spcAft>
              <a:buClrTx/>
              <a:buSzTx/>
              <a:tabLst/>
            </a:pPr>
            <a:endParaRPr kumimoji="0" lang="es-ES" sz="2400" b="1" i="0" u="none" strike="noStrike" normalizeH="0" baseline="0" dirty="0" smtClean="0">
              <a:ln w="17780" cmpd="sng">
                <a:solidFill>
                  <a:srgbClr val="FFFFFF"/>
                </a:solidFill>
                <a:prstDash val="solid"/>
                <a:miter lim="800000"/>
              </a:ln>
              <a:solidFill>
                <a:srgbClr val="C00000"/>
              </a:solidFill>
              <a:effectLst>
                <a:outerShdw blurRad="50800" algn="tl" rotWithShape="0">
                  <a:srgbClr val="000000"/>
                </a:outerShdw>
              </a:effectLst>
              <a:latin typeface="Arial" pitchFamily="34" charset="0"/>
              <a:cs typeface="Arial" pitchFamily="34" charset="0"/>
            </a:endParaRPr>
          </a:p>
          <a:p>
            <a:pPr marL="0" marR="0" lvl="0" indent="428625" algn="just" defTabSz="914400" rtl="0" eaLnBrk="0" fontAlgn="base" latinLnBrk="0" hangingPunct="0">
              <a:lnSpc>
                <a:spcPct val="100000"/>
              </a:lnSpc>
              <a:spcBef>
                <a:spcPct val="0"/>
              </a:spcBef>
              <a:spcAft>
                <a:spcPct val="0"/>
              </a:spcAft>
              <a:buClrTx/>
              <a:buSzTx/>
              <a:buFontTx/>
              <a:buNone/>
              <a:tabLst/>
            </a:pPr>
            <a:r>
              <a:rPr lang="es-ES" sz="2800" b="1" spc="50" dirty="0" smtClean="0">
                <a:ln w="12700" cmpd="sng">
                  <a:solidFill>
                    <a:schemeClr val="tx1"/>
                  </a:solidFill>
                  <a:prstDash val="solid"/>
                </a:ln>
                <a:solidFill>
                  <a:srgbClr val="FFFF00"/>
                </a:solidFill>
                <a:effectLst>
                  <a:glow rad="53100">
                    <a:schemeClr val="accent6">
                      <a:satMod val="180000"/>
                      <a:alpha val="30000"/>
                    </a:schemeClr>
                  </a:glow>
                </a:effectLst>
                <a:latin typeface="Calibri" pitchFamily="34" charset="0"/>
                <a:ea typeface="Times New Roman" pitchFamily="18" charset="0"/>
                <a:cs typeface="Times New Roman" pitchFamily="18" charset="0"/>
              </a:rPr>
              <a:t>N</a:t>
            </a:r>
            <a:r>
              <a:rPr kumimoji="0" lang="es-ES" sz="2800" b="1" i="0" u="none" strike="noStrike" spc="50" normalizeH="0" baseline="0" dirty="0" smtClean="0">
                <a:ln w="12700" cmpd="sng">
                  <a:solidFill>
                    <a:schemeClr val="tx1"/>
                  </a:solidFill>
                  <a:prstDash val="solid"/>
                </a:ln>
                <a:solidFill>
                  <a:srgbClr val="FFFF00"/>
                </a:solidFill>
                <a:effectLst>
                  <a:glow rad="53100">
                    <a:schemeClr val="accent6">
                      <a:satMod val="180000"/>
                      <a:alpha val="30000"/>
                    </a:schemeClr>
                  </a:glow>
                </a:effectLst>
                <a:latin typeface="Calibri" pitchFamily="34" charset="0"/>
                <a:ea typeface="Times New Roman" pitchFamily="18" charset="0"/>
                <a:cs typeface="Times New Roman" pitchFamily="18" charset="0"/>
              </a:rPr>
              <a:t>o dejarlo para el último día o unos días antes</a:t>
            </a:r>
            <a:r>
              <a:rPr kumimoji="0" lang="es-ES" sz="2800" b="1" i="0" u="none" strike="noStrik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Calibri" pitchFamily="34" charset="0"/>
                <a:ea typeface="Times New Roman" pitchFamily="18" charset="0"/>
                <a:cs typeface="Times New Roman" pitchFamily="18" charset="0"/>
              </a:rPr>
              <a:t>. Necesaria planificación y no dejarlo todo para el final.</a:t>
            </a:r>
          </a:p>
          <a:p>
            <a:pPr marL="0" marR="0" lvl="0" indent="428625" algn="just" defTabSz="914400" rtl="0" eaLnBrk="0" fontAlgn="base" latinLnBrk="0" hangingPunct="0">
              <a:lnSpc>
                <a:spcPct val="100000"/>
              </a:lnSpc>
              <a:spcBef>
                <a:spcPct val="0"/>
              </a:spcBef>
              <a:spcAft>
                <a:spcPct val="0"/>
              </a:spcAft>
              <a:buClrTx/>
              <a:buSzTx/>
              <a:buFontTx/>
              <a:buNone/>
              <a:tabLst/>
            </a:pPr>
            <a:endParaRPr lang="es-ES" sz="2800" b="1" spc="5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Calibri" pitchFamily="34" charset="0"/>
              <a:ea typeface="Times New Roman" pitchFamily="18" charset="0"/>
              <a:cs typeface="Times New Roman" pitchFamily="18" charset="0"/>
            </a:endParaRPr>
          </a:p>
          <a:p>
            <a:pPr marL="0" marR="0" lvl="0" indent="428625" algn="just" defTabSz="914400" rtl="0" eaLnBrk="0" fontAlgn="base" latinLnBrk="0" hangingPunct="0">
              <a:lnSpc>
                <a:spcPct val="100000"/>
              </a:lnSpc>
              <a:spcBef>
                <a:spcPct val="0"/>
              </a:spcBef>
              <a:spcAft>
                <a:spcPct val="0"/>
              </a:spcAft>
              <a:buClrTx/>
              <a:buSzTx/>
              <a:buFontTx/>
              <a:buNone/>
              <a:tabLst/>
            </a:pPr>
            <a:r>
              <a:rPr kumimoji="0" lang="es-ES" sz="2800" b="1" i="0" u="none" strike="noStrik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Calibri" pitchFamily="34" charset="0"/>
                <a:ea typeface="Times New Roman" pitchFamily="18" charset="0"/>
                <a:cs typeface="Times New Roman" pitchFamily="18" charset="0"/>
              </a:rPr>
              <a:t> Es normal que el día antes del examen te entren los nervios, que desconfíes de ti mismo. Si hemos estudiado siguiendo los pasos oportunos no tendremos problemas. </a:t>
            </a:r>
            <a:r>
              <a:rPr kumimoji="0" lang="es-ES" sz="2800" b="1" i="0" u="none" strike="noStrike" spc="50" normalizeH="0" baseline="0" dirty="0" smtClean="0">
                <a:ln w="12700" cmpd="sng">
                  <a:solidFill>
                    <a:schemeClr val="tx1"/>
                  </a:solidFill>
                  <a:prstDash val="solid"/>
                </a:ln>
                <a:solidFill>
                  <a:srgbClr val="FFFF00"/>
                </a:solidFill>
                <a:effectLst>
                  <a:glow rad="53100">
                    <a:schemeClr val="accent6">
                      <a:satMod val="180000"/>
                      <a:alpha val="30000"/>
                    </a:schemeClr>
                  </a:glow>
                </a:effectLst>
                <a:latin typeface="Calibri" pitchFamily="34" charset="0"/>
                <a:ea typeface="Times New Roman" pitchFamily="18" charset="0"/>
                <a:cs typeface="Times New Roman" pitchFamily="18" charset="0"/>
              </a:rPr>
              <a:t>No debes estudiar materia nueva el día antes del examen. </a:t>
            </a:r>
            <a:r>
              <a:rPr lang="es-ES" sz="2800" b="1" spc="50" dirty="0" smtClean="0">
                <a:ln w="12700" cmpd="sng">
                  <a:solidFill>
                    <a:schemeClr val="tx1"/>
                  </a:solidFill>
                  <a:prstDash val="solid"/>
                </a:ln>
                <a:solidFill>
                  <a:srgbClr val="FFFF00"/>
                </a:solidFill>
                <a:effectLst>
                  <a:glow rad="53100">
                    <a:schemeClr val="accent6">
                      <a:satMod val="180000"/>
                      <a:alpha val="30000"/>
                    </a:schemeClr>
                  </a:glow>
                </a:effectLst>
                <a:latin typeface="Calibri" pitchFamily="34" charset="0"/>
                <a:ea typeface="Times New Roman" pitchFamily="18" charset="0"/>
                <a:cs typeface="Times New Roman" pitchFamily="18" charset="0"/>
              </a:rPr>
              <a:t>D</a:t>
            </a:r>
            <a:r>
              <a:rPr kumimoji="0" lang="es-ES" sz="2800" b="1" i="0" u="none" strike="noStrike" spc="50" normalizeH="0" baseline="0" dirty="0" smtClean="0">
                <a:ln w="12700" cmpd="sng">
                  <a:solidFill>
                    <a:schemeClr val="tx1"/>
                  </a:solidFill>
                  <a:prstDash val="solid"/>
                </a:ln>
                <a:solidFill>
                  <a:srgbClr val="FFFF00"/>
                </a:solidFill>
                <a:effectLst>
                  <a:glow rad="53100">
                    <a:schemeClr val="accent6">
                      <a:satMod val="180000"/>
                      <a:alpha val="30000"/>
                    </a:schemeClr>
                  </a:glow>
                </a:effectLst>
                <a:latin typeface="Calibri" pitchFamily="34" charset="0"/>
                <a:ea typeface="Times New Roman" pitchFamily="18" charset="0"/>
                <a:cs typeface="Times New Roman" pitchFamily="18" charset="0"/>
              </a:rPr>
              <a:t>escansar el tiempo suficiente. No debes olvidar desayunar al levantarte</a:t>
            </a:r>
            <a:r>
              <a:rPr kumimoji="0" lang="es-ES" sz="2800" b="1" i="0" u="none" strike="noStrik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Calibri" pitchFamily="34" charset="0"/>
                <a:ea typeface="Times New Roman" pitchFamily="18" charset="0"/>
                <a:cs typeface="Times New Roman" pitchFamily="18" charset="0"/>
              </a:rPr>
              <a:t>. Seguidamente prepara todo lo necesario para el examen y es aconsejable que llevemos un reloj para organizar el tiempo que dure éste. </a:t>
            </a:r>
            <a:endParaRPr kumimoji="0" lang="es-ES" sz="4000" b="1" i="0" u="none" strike="noStrik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cs typeface="Arial" pitchFamily="34" charset="0"/>
            </a:endParaRPr>
          </a:p>
        </p:txBody>
      </p:sp>
      <p:pic>
        <p:nvPicPr>
          <p:cNvPr id="10242" name="Picture 2" descr="http://urgente.files.wordpress.com/2009/09/estudiar.jpg"/>
          <p:cNvPicPr>
            <a:picLocks noChangeAspect="1" noChangeArrowheads="1"/>
          </p:cNvPicPr>
          <p:nvPr/>
        </p:nvPicPr>
        <p:blipFill>
          <a:blip r:embed="rId2" cstate="email"/>
          <a:srcRect/>
          <a:stretch>
            <a:fillRect/>
          </a:stretch>
        </p:blipFill>
        <p:spPr bwMode="auto">
          <a:xfrm>
            <a:off x="6876256" y="188640"/>
            <a:ext cx="1916212" cy="1437159"/>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8" presetClass="entr" presetSubtype="0" accel="50000" fill="hold" grpId="0" nodeType="clickEffect">
                                  <p:stCondLst>
                                    <p:cond delay="0"/>
                                  </p:stCondLst>
                                  <p:childTnLst>
                                    <p:set>
                                      <p:cBhvr>
                                        <p:cTn id="6" dur="1" fill="hold">
                                          <p:stCondLst>
                                            <p:cond delay="0"/>
                                          </p:stCondLst>
                                        </p:cTn>
                                        <p:tgtEl>
                                          <p:spTgt spid="75777"/>
                                        </p:tgtEl>
                                        <p:attrNameLst>
                                          <p:attrName>style.visibility</p:attrName>
                                        </p:attrNameLst>
                                      </p:cBhvr>
                                      <p:to>
                                        <p:strVal val="visible"/>
                                      </p:to>
                                    </p:set>
                                    <p:anim calcmode="lin" valueType="num">
                                      <p:cBhvr>
                                        <p:cTn id="7" dur="3000" fill="hold"/>
                                        <p:tgtEl>
                                          <p:spTgt spid="75777"/>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3000" fill="hold"/>
                                        <p:tgtEl>
                                          <p:spTgt spid="75777"/>
                                        </p:tgtEl>
                                        <p:attrNameLst>
                                          <p:attrName>ppt_x</p:attrName>
                                        </p:attrNameLst>
                                      </p:cBhvr>
                                      <p:tavLst>
                                        <p:tav tm="0">
                                          <p:val>
                                            <p:fltVal val="-1"/>
                                          </p:val>
                                        </p:tav>
                                        <p:tav tm="50000">
                                          <p:val>
                                            <p:fltVal val="0.95"/>
                                          </p:val>
                                        </p:tav>
                                        <p:tav tm="100000">
                                          <p:val>
                                            <p:strVal val="#ppt_x"/>
                                          </p:val>
                                        </p:tav>
                                      </p:tavLst>
                                    </p:anim>
                                    <p:anim calcmode="lin" valueType="num">
                                      <p:cBhvr>
                                        <p:cTn id="9" dur="3000" fill="hold"/>
                                        <p:tgtEl>
                                          <p:spTgt spid="75777"/>
                                        </p:tgtEl>
                                        <p:attrNameLst>
                                          <p:attrName>ppt_y</p:attrName>
                                        </p:attrNameLst>
                                      </p:cBhvr>
                                      <p:tavLst>
                                        <p:tav tm="0">
                                          <p:val>
                                            <p:strVal val="#ppt_y"/>
                                          </p:val>
                                        </p:tav>
                                        <p:tav tm="100000">
                                          <p:val>
                                            <p:strVal val="#ppt_y"/>
                                          </p:val>
                                        </p:tav>
                                      </p:tavLst>
                                    </p:anim>
                                    <p:animEffect transition="in" filter="fade">
                                      <p:cBhvr>
                                        <p:cTn id="10" dur="3000"/>
                                        <p:tgtEl>
                                          <p:spTgt spid="757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7"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1"/>
          <p:cNvSpPr>
            <a:spLocks noChangeArrowheads="1"/>
          </p:cNvSpPr>
          <p:nvPr/>
        </p:nvSpPr>
        <p:spPr bwMode="auto">
          <a:xfrm>
            <a:off x="180528" y="244381"/>
            <a:ext cx="8711952"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28625" defTabSz="914400" rtl="0" eaLnBrk="1" fontAlgn="base" latinLnBrk="0" hangingPunct="1">
              <a:lnSpc>
                <a:spcPct val="100000"/>
              </a:lnSpc>
              <a:spcBef>
                <a:spcPct val="0"/>
              </a:spcBef>
              <a:spcAft>
                <a:spcPct val="0"/>
              </a:spcAft>
              <a:buClrTx/>
              <a:buSzTx/>
              <a:buFontTx/>
              <a:buChar char="-"/>
              <a:tabLst/>
            </a:pPr>
            <a:r>
              <a:rPr kumimoji="0" lang="es-ES" sz="2800" b="1" i="0" u="none" strike="noStrike" normalizeH="0" baseline="0" dirty="0" smtClean="0">
                <a:ln w="17780" cmpd="sng">
                  <a:solidFill>
                    <a:srgbClr val="FFFFFF"/>
                  </a:solidFill>
                  <a:prstDash val="solid"/>
                  <a:miter lim="800000"/>
                </a:ln>
                <a:solidFill>
                  <a:srgbClr val="C00000"/>
                </a:solidFill>
                <a:effectLst>
                  <a:outerShdw blurRad="50800" algn="tl" rotWithShape="0">
                    <a:srgbClr val="000000"/>
                  </a:outerShdw>
                </a:effectLst>
                <a:latin typeface="Calibri" pitchFamily="34" charset="0"/>
                <a:ea typeface="Times New Roman" pitchFamily="18" charset="0"/>
                <a:cs typeface="Times New Roman" pitchFamily="18" charset="0"/>
              </a:rPr>
              <a:t>Durante el examen: </a:t>
            </a:r>
          </a:p>
          <a:p>
            <a:pPr marL="0" marR="0" lvl="0" indent="428625" defTabSz="914400" rtl="0" eaLnBrk="1" fontAlgn="base" latinLnBrk="0" hangingPunct="1">
              <a:lnSpc>
                <a:spcPct val="100000"/>
              </a:lnSpc>
              <a:spcBef>
                <a:spcPct val="0"/>
              </a:spcBef>
              <a:spcAft>
                <a:spcPct val="0"/>
              </a:spcAft>
              <a:buClrTx/>
              <a:buSzTx/>
              <a:buFontTx/>
              <a:buChar char="-"/>
              <a:tabLst/>
            </a:pPr>
            <a:endParaRPr lang="es-ES" sz="2800" b="1" dirty="0">
              <a:ln w="17780" cmpd="sng">
                <a:solidFill>
                  <a:srgbClr val="FFFFFF"/>
                </a:solidFill>
                <a:prstDash val="solid"/>
                <a:miter lim="800000"/>
              </a:ln>
              <a:solidFill>
                <a:srgbClr val="C00000"/>
              </a:solidFill>
              <a:effectLst>
                <a:outerShdw blurRad="50800" algn="tl" rotWithShape="0">
                  <a:srgbClr val="000000"/>
                </a:outerShdw>
              </a:effectLst>
              <a:latin typeface="Calibri" pitchFamily="34" charset="0"/>
              <a:cs typeface="Times New Roman" pitchFamily="18" charset="0"/>
            </a:endParaRPr>
          </a:p>
          <a:p>
            <a:pPr marR="0" lvl="0" defTabSz="914400" rtl="0" eaLnBrk="1" fontAlgn="base" latinLnBrk="0" hangingPunct="1">
              <a:lnSpc>
                <a:spcPct val="100000"/>
              </a:lnSpc>
              <a:spcBef>
                <a:spcPct val="0"/>
              </a:spcBef>
              <a:spcAft>
                <a:spcPct val="0"/>
              </a:spcAft>
              <a:buClrTx/>
              <a:buSzTx/>
              <a:tabLst/>
            </a:pPr>
            <a:endParaRPr kumimoji="0" lang="es-ES" sz="2400" b="1" i="0" u="none" strike="noStrike" normalizeH="0" baseline="0" dirty="0" smtClean="0">
              <a:ln w="17780" cmpd="sng">
                <a:solidFill>
                  <a:srgbClr val="FFFFFF"/>
                </a:solidFill>
                <a:prstDash val="solid"/>
                <a:miter lim="800000"/>
              </a:ln>
              <a:solidFill>
                <a:srgbClr val="C00000"/>
              </a:solidFill>
              <a:effectLst>
                <a:outerShdw blurRad="50800" algn="tl" rotWithShape="0">
                  <a:srgbClr val="000000"/>
                </a:outerShdw>
              </a:effectLst>
              <a:latin typeface="Arial" pitchFamily="34" charset="0"/>
              <a:cs typeface="Arial" pitchFamily="34" charset="0"/>
            </a:endParaRPr>
          </a:p>
          <a:p>
            <a:pPr marL="0" marR="0" lvl="0" indent="428625" algn="just" defTabSz="914400" rtl="0" eaLnBrk="0" fontAlgn="base" latinLnBrk="0" hangingPunct="0">
              <a:lnSpc>
                <a:spcPct val="100000"/>
              </a:lnSpc>
              <a:spcBef>
                <a:spcPct val="0"/>
              </a:spcBef>
              <a:spcAft>
                <a:spcPct val="0"/>
              </a:spcAft>
              <a:buClrTx/>
              <a:buSzTx/>
              <a:buFontTx/>
              <a:buNone/>
              <a:tabLst/>
            </a:pPr>
            <a:r>
              <a:rPr kumimoji="0" lang="es-ES" sz="2000" b="1" i="0" u="none" strike="noStrik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Lo primero que debes hacer es </a:t>
            </a:r>
            <a:r>
              <a:rPr kumimoji="0" lang="es-ES" sz="2000" b="1" i="0" u="none" strike="noStrike" spc="50" normalizeH="0" baseline="0" dirty="0" smtClean="0">
                <a:ln w="12700" cmpd="sng">
                  <a:solidFill>
                    <a:schemeClr val="tx1"/>
                  </a:solidFill>
                  <a:prstDash val="solid"/>
                </a:ln>
                <a:solidFill>
                  <a:srgbClr val="FFFF00"/>
                </a:solidFill>
                <a:effectLst>
                  <a:glow rad="53100">
                    <a:schemeClr val="accent6">
                      <a:satMod val="180000"/>
                      <a:alpha val="30000"/>
                    </a:schemeClr>
                  </a:glow>
                </a:effectLst>
                <a:latin typeface="Arial" pitchFamily="34" charset="0"/>
                <a:ea typeface="Calibri" pitchFamily="34" charset="0"/>
                <a:cs typeface="Times New Roman" pitchFamily="18" charset="0"/>
              </a:rPr>
              <a:t>rellenar los datos personales</a:t>
            </a:r>
            <a:r>
              <a:rPr kumimoji="0" lang="es-ES" sz="2000" b="1" i="0" u="none" strike="noStrik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 </a:t>
            </a:r>
          </a:p>
          <a:p>
            <a:pPr marL="0" marR="0" lvl="0" indent="428625" algn="just" defTabSz="914400" rtl="0" eaLnBrk="0" fontAlgn="base" latinLnBrk="0" hangingPunct="0">
              <a:lnSpc>
                <a:spcPct val="100000"/>
              </a:lnSpc>
              <a:spcBef>
                <a:spcPct val="0"/>
              </a:spcBef>
              <a:spcAft>
                <a:spcPct val="0"/>
              </a:spcAft>
              <a:buClrTx/>
              <a:buSzTx/>
              <a:buFontTx/>
              <a:buNone/>
              <a:tabLst/>
            </a:pPr>
            <a:r>
              <a:rPr kumimoji="0" lang="es-ES" sz="2000" b="1" i="0" u="none" strike="noStrik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Después hay que </a:t>
            </a:r>
            <a:r>
              <a:rPr kumimoji="0" lang="es-ES" sz="2000" b="1" i="0" u="none" strike="noStrike" spc="50" normalizeH="0" baseline="0" dirty="0" smtClean="0">
                <a:ln w="12700" cmpd="sng">
                  <a:solidFill>
                    <a:schemeClr val="tx1"/>
                  </a:solidFill>
                  <a:prstDash val="solid"/>
                </a:ln>
                <a:solidFill>
                  <a:srgbClr val="FFFF00"/>
                </a:solidFill>
                <a:effectLst>
                  <a:glow rad="53100">
                    <a:schemeClr val="accent6">
                      <a:satMod val="180000"/>
                      <a:alpha val="30000"/>
                    </a:schemeClr>
                  </a:glow>
                </a:effectLst>
                <a:latin typeface="Arial" pitchFamily="34" charset="0"/>
                <a:ea typeface="Calibri" pitchFamily="34" charset="0"/>
                <a:cs typeface="Times New Roman" pitchFamily="18" charset="0"/>
              </a:rPr>
              <a:t>leer las instrucciones</a:t>
            </a:r>
            <a:r>
              <a:rPr kumimoji="0" lang="es-ES" sz="2000" b="1" i="0" u="none" strike="noStrik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 </a:t>
            </a:r>
          </a:p>
          <a:p>
            <a:pPr marL="0" marR="0" lvl="0" indent="428625" algn="just" defTabSz="914400" rtl="0" eaLnBrk="0" fontAlgn="base" latinLnBrk="0" hangingPunct="0">
              <a:lnSpc>
                <a:spcPct val="100000"/>
              </a:lnSpc>
              <a:spcBef>
                <a:spcPct val="0"/>
              </a:spcBef>
              <a:spcAft>
                <a:spcPct val="0"/>
              </a:spcAft>
              <a:buClrTx/>
              <a:buSzTx/>
              <a:buFontTx/>
              <a:buNone/>
              <a:tabLst/>
            </a:pPr>
            <a:r>
              <a:rPr kumimoji="0" lang="es-ES" sz="2000" b="1" i="0" u="none" strike="noStrike" spc="50" normalizeH="0" baseline="0" dirty="0" smtClean="0">
                <a:ln w="12700" cmpd="sng">
                  <a:solidFill>
                    <a:schemeClr val="tx1"/>
                  </a:solidFill>
                  <a:prstDash val="solid"/>
                </a:ln>
                <a:solidFill>
                  <a:srgbClr val="FFFF00"/>
                </a:solidFill>
                <a:effectLst>
                  <a:glow rad="53100">
                    <a:schemeClr val="accent6">
                      <a:satMod val="180000"/>
                      <a:alpha val="30000"/>
                    </a:schemeClr>
                  </a:glow>
                </a:effectLst>
                <a:latin typeface="Arial" pitchFamily="34" charset="0"/>
                <a:ea typeface="Calibri" pitchFamily="34" charset="0"/>
                <a:cs typeface="Times New Roman" pitchFamily="18" charset="0"/>
              </a:rPr>
              <a:t>Si tienes alguna duda pide aclaraciones </a:t>
            </a:r>
            <a:r>
              <a:rPr kumimoji="0" lang="es-ES" sz="2000" b="1" i="0" u="none" strike="noStrik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antes de empezar. </a:t>
            </a:r>
          </a:p>
          <a:p>
            <a:pPr marL="0" marR="0" lvl="0" indent="428625" algn="just" defTabSz="914400" rtl="0" eaLnBrk="0" fontAlgn="base" latinLnBrk="0" hangingPunct="0">
              <a:lnSpc>
                <a:spcPct val="100000"/>
              </a:lnSpc>
              <a:spcBef>
                <a:spcPct val="0"/>
              </a:spcBef>
              <a:spcAft>
                <a:spcPct val="0"/>
              </a:spcAft>
              <a:buClrTx/>
              <a:buSzTx/>
              <a:buFontTx/>
              <a:buNone/>
              <a:tabLst/>
            </a:pPr>
            <a:r>
              <a:rPr kumimoji="0" lang="es-ES" sz="2000" b="1" i="0" u="none" strike="noStrike" spc="50" normalizeH="0" baseline="0" dirty="0" smtClean="0">
                <a:ln w="12700" cmpd="sng">
                  <a:solidFill>
                    <a:schemeClr val="tx1"/>
                  </a:solidFill>
                  <a:prstDash val="solid"/>
                </a:ln>
                <a:solidFill>
                  <a:srgbClr val="FFFF00"/>
                </a:solidFill>
                <a:effectLst>
                  <a:glow rad="53100">
                    <a:schemeClr val="accent6">
                      <a:satMod val="180000"/>
                      <a:alpha val="30000"/>
                    </a:schemeClr>
                  </a:glow>
                </a:effectLst>
                <a:latin typeface="Arial" pitchFamily="34" charset="0"/>
                <a:ea typeface="Calibri" pitchFamily="34" charset="0"/>
                <a:cs typeface="Times New Roman" pitchFamily="18" charset="0"/>
              </a:rPr>
              <a:t>Distribuir las preguntas en función del tiempo que tengas.</a:t>
            </a:r>
            <a:r>
              <a:rPr kumimoji="0" lang="es-ES" sz="2000" b="1" i="0" u="none" strike="noStrik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 Después sólo queda leer las preguntas que te formulan. Recuerda que debes </a:t>
            </a:r>
            <a:r>
              <a:rPr kumimoji="0" lang="es-ES" sz="2000" b="1" i="0" u="none" strike="noStrike" spc="50" normalizeH="0" baseline="0" dirty="0" smtClean="0">
                <a:ln w="12700" cmpd="sng">
                  <a:solidFill>
                    <a:schemeClr val="tx1"/>
                  </a:solidFill>
                  <a:prstDash val="solid"/>
                </a:ln>
                <a:solidFill>
                  <a:srgbClr val="FFFF00"/>
                </a:solidFill>
                <a:effectLst>
                  <a:glow rad="53100">
                    <a:schemeClr val="accent6">
                      <a:satMod val="180000"/>
                      <a:alpha val="30000"/>
                    </a:schemeClr>
                  </a:glow>
                </a:effectLst>
                <a:latin typeface="Arial" pitchFamily="34" charset="0"/>
                <a:ea typeface="Calibri" pitchFamily="34" charset="0"/>
                <a:cs typeface="Times New Roman" pitchFamily="18" charset="0"/>
              </a:rPr>
              <a:t>empezar por la pregunta que mejor te sepas</a:t>
            </a:r>
            <a:r>
              <a:rPr kumimoji="0" lang="es-ES" sz="2000" b="1" i="0" u="none" strike="noStrik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 </a:t>
            </a:r>
          </a:p>
          <a:p>
            <a:pPr marL="0" marR="0" lvl="0" indent="428625" algn="just" defTabSz="914400" rtl="0" eaLnBrk="0" fontAlgn="base" latinLnBrk="0" hangingPunct="0">
              <a:lnSpc>
                <a:spcPct val="100000"/>
              </a:lnSpc>
              <a:spcBef>
                <a:spcPct val="0"/>
              </a:spcBef>
              <a:spcAft>
                <a:spcPct val="0"/>
              </a:spcAft>
              <a:buClrTx/>
              <a:buSzTx/>
              <a:buFontTx/>
              <a:buNone/>
              <a:tabLst/>
            </a:pPr>
            <a:r>
              <a:rPr kumimoji="0" lang="es-ES" sz="2000" b="1" i="0" u="none" strike="noStrike" spc="50" normalizeH="0" baseline="0" dirty="0" smtClean="0">
                <a:ln w="12700" cmpd="sng">
                  <a:solidFill>
                    <a:schemeClr val="tx1"/>
                  </a:solidFill>
                  <a:prstDash val="solid"/>
                </a:ln>
                <a:solidFill>
                  <a:srgbClr val="FFFF00"/>
                </a:solidFill>
                <a:effectLst>
                  <a:glow rad="53100">
                    <a:schemeClr val="accent6">
                      <a:satMod val="180000"/>
                      <a:alpha val="30000"/>
                    </a:schemeClr>
                  </a:glow>
                </a:effectLst>
                <a:latin typeface="Arial" pitchFamily="34" charset="0"/>
                <a:ea typeface="Calibri" pitchFamily="34" charset="0"/>
                <a:cs typeface="Times New Roman" pitchFamily="18" charset="0"/>
              </a:rPr>
              <a:t>Cuida la ortografía y procura hacer una exposición ordenada, limpia y con buena letra</a:t>
            </a:r>
            <a:r>
              <a:rPr kumimoji="0" lang="es-ES" sz="2000" b="1" i="0" u="none" strike="noStrik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 No dejes ninguna pregunta sin contestar. No te enrolles mucho en una pregunta y escribas cuatro líneas de otra.</a:t>
            </a:r>
          </a:p>
          <a:p>
            <a:pPr marL="0" marR="0" lvl="0" indent="428625" algn="just" defTabSz="914400" rtl="0" eaLnBrk="0" fontAlgn="base" latinLnBrk="0" hangingPunct="0">
              <a:lnSpc>
                <a:spcPct val="100000"/>
              </a:lnSpc>
              <a:spcBef>
                <a:spcPct val="0"/>
              </a:spcBef>
              <a:spcAft>
                <a:spcPct val="0"/>
              </a:spcAft>
              <a:buClrTx/>
              <a:buSzTx/>
              <a:buFontTx/>
              <a:buNone/>
              <a:tabLst/>
            </a:pPr>
            <a:r>
              <a:rPr kumimoji="0" lang="es-ES" sz="2000" b="1" i="0" u="none" strike="noStrik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 </a:t>
            </a:r>
            <a:r>
              <a:rPr kumimoji="0" lang="es-ES" sz="2000" b="1" i="0" u="none" strike="noStrike" spc="50" normalizeH="0" baseline="0" dirty="0" smtClean="0">
                <a:ln w="12700" cmpd="sng">
                  <a:solidFill>
                    <a:schemeClr val="tx1"/>
                  </a:solidFill>
                  <a:prstDash val="solid"/>
                </a:ln>
                <a:solidFill>
                  <a:srgbClr val="FFFF00"/>
                </a:solidFill>
                <a:effectLst>
                  <a:glow rad="53100">
                    <a:schemeClr val="accent6">
                      <a:satMod val="180000"/>
                      <a:alpha val="30000"/>
                    </a:schemeClr>
                  </a:glow>
                </a:effectLst>
                <a:latin typeface="Arial" pitchFamily="34" charset="0"/>
                <a:ea typeface="Calibri" pitchFamily="34" charset="0"/>
                <a:cs typeface="Times New Roman" pitchFamily="18" charset="0"/>
              </a:rPr>
              <a:t>Distribuye bien el tiempo y reserva unos minutos para revisar el examen una vez acabado. </a:t>
            </a:r>
            <a:r>
              <a:rPr kumimoji="0" lang="es-ES" sz="2000" b="1" i="0" u="none" strike="noStrik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No tengas prisa por entregar el examen, puesto que a última hora te puede venir una última inspiración.</a:t>
            </a:r>
            <a:endParaRPr kumimoji="0" lang="es-ES" sz="4000" b="1" i="0" u="none" strike="noStrik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cs typeface="Arial" pitchFamily="34" charset="0"/>
            </a:endParaRPr>
          </a:p>
        </p:txBody>
      </p:sp>
      <p:pic>
        <p:nvPicPr>
          <p:cNvPr id="9218" name="Picture 2" descr="http://www.iestiernogalvan.com/departamentos/musica/wp-content/examen1.jpg"/>
          <p:cNvPicPr>
            <a:picLocks noChangeAspect="1" noChangeArrowheads="1"/>
          </p:cNvPicPr>
          <p:nvPr/>
        </p:nvPicPr>
        <p:blipFill>
          <a:blip r:embed="rId2" cstate="email"/>
          <a:srcRect/>
          <a:stretch>
            <a:fillRect/>
          </a:stretch>
        </p:blipFill>
        <p:spPr bwMode="auto">
          <a:xfrm>
            <a:off x="7020793" y="116632"/>
            <a:ext cx="1079599" cy="1309913"/>
          </a:xfrm>
          <a:prstGeom prst="rect">
            <a:avLst/>
          </a:prstGeom>
          <a:noFill/>
        </p:spPr>
      </p:pic>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74753"/>
                                        </p:tgtEl>
                                        <p:attrNameLst>
                                          <p:attrName>style.visibility</p:attrName>
                                        </p:attrNameLst>
                                      </p:cBhvr>
                                      <p:to>
                                        <p:strVal val="visible"/>
                                      </p:to>
                                    </p:set>
                                    <p:anim calcmode="lin" valueType="num">
                                      <p:cBhvr>
                                        <p:cTn id="7" dur="2500" decel="50000" fill="hold">
                                          <p:stCondLst>
                                            <p:cond delay="0"/>
                                          </p:stCondLst>
                                        </p:cTn>
                                        <p:tgtEl>
                                          <p:spTgt spid="74753"/>
                                        </p:tgtEl>
                                        <p:attrNameLst>
                                          <p:attrName>style.rotation</p:attrName>
                                        </p:attrNameLst>
                                      </p:cBhvr>
                                      <p:tavLst>
                                        <p:tav tm="0">
                                          <p:val>
                                            <p:fltVal val="-90"/>
                                          </p:val>
                                        </p:tav>
                                        <p:tav tm="100000">
                                          <p:val>
                                            <p:fltVal val="0"/>
                                          </p:val>
                                        </p:tav>
                                      </p:tavLst>
                                    </p:anim>
                                    <p:anim calcmode="lin" valueType="num">
                                      <p:cBhvr>
                                        <p:cTn id="8" dur="2500" decel="50000" fill="hold">
                                          <p:stCondLst>
                                            <p:cond delay="0"/>
                                          </p:stCondLst>
                                        </p:cTn>
                                        <p:tgtEl>
                                          <p:spTgt spid="74753"/>
                                        </p:tgtEl>
                                        <p:attrNameLst>
                                          <p:attrName>ppt_w</p:attrName>
                                        </p:attrNameLst>
                                      </p:cBhvr>
                                      <p:tavLst>
                                        <p:tav tm="0">
                                          <p:val>
                                            <p:strVal val="#ppt_w"/>
                                          </p:val>
                                        </p:tav>
                                        <p:tav tm="100000">
                                          <p:val>
                                            <p:strVal val="#ppt_w*.05"/>
                                          </p:val>
                                        </p:tav>
                                      </p:tavLst>
                                    </p:anim>
                                    <p:anim calcmode="lin" valueType="num">
                                      <p:cBhvr>
                                        <p:cTn id="9" dur="2500" accel="50000" fill="hold">
                                          <p:stCondLst>
                                            <p:cond delay="2500"/>
                                          </p:stCondLst>
                                        </p:cTn>
                                        <p:tgtEl>
                                          <p:spTgt spid="74753"/>
                                        </p:tgtEl>
                                        <p:attrNameLst>
                                          <p:attrName>ppt_w</p:attrName>
                                        </p:attrNameLst>
                                      </p:cBhvr>
                                      <p:tavLst>
                                        <p:tav tm="0">
                                          <p:val>
                                            <p:strVal val="#ppt_w*.05"/>
                                          </p:val>
                                        </p:tav>
                                        <p:tav tm="100000">
                                          <p:val>
                                            <p:strVal val="#ppt_w"/>
                                          </p:val>
                                        </p:tav>
                                      </p:tavLst>
                                    </p:anim>
                                    <p:anim calcmode="lin" valueType="num">
                                      <p:cBhvr>
                                        <p:cTn id="10" dur="5000" fill="hold"/>
                                        <p:tgtEl>
                                          <p:spTgt spid="74753"/>
                                        </p:tgtEl>
                                        <p:attrNameLst>
                                          <p:attrName>ppt_h</p:attrName>
                                        </p:attrNameLst>
                                      </p:cBhvr>
                                      <p:tavLst>
                                        <p:tav tm="0">
                                          <p:val>
                                            <p:strVal val="#ppt_h"/>
                                          </p:val>
                                        </p:tav>
                                        <p:tav tm="100000">
                                          <p:val>
                                            <p:strVal val="#ppt_h"/>
                                          </p:val>
                                        </p:tav>
                                      </p:tavLst>
                                    </p:anim>
                                    <p:anim calcmode="lin" valueType="num">
                                      <p:cBhvr>
                                        <p:cTn id="11" dur="2500" decel="50000" fill="hold">
                                          <p:stCondLst>
                                            <p:cond delay="0"/>
                                          </p:stCondLst>
                                        </p:cTn>
                                        <p:tgtEl>
                                          <p:spTgt spid="74753"/>
                                        </p:tgtEl>
                                        <p:attrNameLst>
                                          <p:attrName>ppt_x</p:attrName>
                                        </p:attrNameLst>
                                      </p:cBhvr>
                                      <p:tavLst>
                                        <p:tav tm="0">
                                          <p:val>
                                            <p:strVal val="#ppt_x+.4"/>
                                          </p:val>
                                        </p:tav>
                                        <p:tav tm="100000">
                                          <p:val>
                                            <p:strVal val="#ppt_x"/>
                                          </p:val>
                                        </p:tav>
                                      </p:tavLst>
                                    </p:anim>
                                    <p:anim calcmode="lin" valueType="num">
                                      <p:cBhvr>
                                        <p:cTn id="12" dur="2500" decel="50000" fill="hold">
                                          <p:stCondLst>
                                            <p:cond delay="0"/>
                                          </p:stCondLst>
                                        </p:cTn>
                                        <p:tgtEl>
                                          <p:spTgt spid="74753"/>
                                        </p:tgtEl>
                                        <p:attrNameLst>
                                          <p:attrName>ppt_y</p:attrName>
                                        </p:attrNameLst>
                                      </p:cBhvr>
                                      <p:tavLst>
                                        <p:tav tm="0">
                                          <p:val>
                                            <p:strVal val="#ppt_y-.2"/>
                                          </p:val>
                                        </p:tav>
                                        <p:tav tm="100000">
                                          <p:val>
                                            <p:strVal val="#ppt_y+.1"/>
                                          </p:val>
                                        </p:tav>
                                      </p:tavLst>
                                    </p:anim>
                                    <p:anim calcmode="lin" valueType="num">
                                      <p:cBhvr>
                                        <p:cTn id="13" dur="2500" accel="50000" fill="hold">
                                          <p:stCondLst>
                                            <p:cond delay="2500"/>
                                          </p:stCondLst>
                                        </p:cTn>
                                        <p:tgtEl>
                                          <p:spTgt spid="74753"/>
                                        </p:tgtEl>
                                        <p:attrNameLst>
                                          <p:attrName>ppt_y</p:attrName>
                                        </p:attrNameLst>
                                      </p:cBhvr>
                                      <p:tavLst>
                                        <p:tav tm="0">
                                          <p:val>
                                            <p:strVal val="#ppt_y+.1"/>
                                          </p:val>
                                        </p:tav>
                                        <p:tav tm="100000">
                                          <p:val>
                                            <p:strVal val="#ppt_y"/>
                                          </p:val>
                                        </p:tav>
                                      </p:tavLst>
                                    </p:anim>
                                    <p:animEffect transition="in" filter="fade">
                                      <p:cBhvr>
                                        <p:cTn id="14" dur="5000" decel="50000">
                                          <p:stCondLst>
                                            <p:cond delay="0"/>
                                          </p:stCondLst>
                                        </p:cTn>
                                        <p:tgtEl>
                                          <p:spTgt spid="747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3"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1"/>
          <p:cNvSpPr>
            <a:spLocks noChangeArrowheads="1"/>
          </p:cNvSpPr>
          <p:nvPr/>
        </p:nvSpPr>
        <p:spPr bwMode="auto">
          <a:xfrm>
            <a:off x="179512" y="203731"/>
            <a:ext cx="8748464"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28625" algn="just" defTabSz="914400" rtl="0" eaLnBrk="1" fontAlgn="base" latinLnBrk="0" hangingPunct="1">
              <a:lnSpc>
                <a:spcPct val="100000"/>
              </a:lnSpc>
              <a:spcBef>
                <a:spcPct val="0"/>
              </a:spcBef>
              <a:spcAft>
                <a:spcPct val="0"/>
              </a:spcAft>
              <a:buClrTx/>
              <a:buSzTx/>
              <a:buFontTx/>
              <a:buChar char="-"/>
              <a:tabLst/>
            </a:pPr>
            <a:r>
              <a:rPr kumimoji="0" lang="es-ES" sz="2800" b="1" i="0" u="none" strike="noStrike" normalizeH="0" baseline="0" dirty="0" smtClean="0">
                <a:ln w="17780" cmpd="sng">
                  <a:solidFill>
                    <a:srgbClr val="FFFFFF"/>
                  </a:solidFill>
                  <a:prstDash val="solid"/>
                  <a:miter lim="800000"/>
                </a:ln>
                <a:solidFill>
                  <a:srgbClr val="C00000"/>
                </a:solidFill>
                <a:effectLst>
                  <a:outerShdw blurRad="50800" algn="tl" rotWithShape="0">
                    <a:srgbClr val="000000"/>
                  </a:outerShdw>
                </a:effectLst>
                <a:latin typeface="Arial" pitchFamily="34" charset="0"/>
                <a:ea typeface="Calibri" pitchFamily="34" charset="0"/>
                <a:cs typeface="Times New Roman" pitchFamily="18" charset="0"/>
              </a:rPr>
              <a:t>Después del examen:</a:t>
            </a:r>
            <a:r>
              <a:rPr kumimoji="0" lang="es-ES" sz="2400" b="1" i="0" u="none" strike="noStrike" normalizeH="0" baseline="0" dirty="0" smtClean="0">
                <a:ln w="17780" cmpd="sng">
                  <a:solidFill>
                    <a:srgbClr val="FFFFFF"/>
                  </a:solidFill>
                  <a:prstDash val="solid"/>
                  <a:miter lim="800000"/>
                </a:ln>
                <a:solidFill>
                  <a:srgbClr val="C00000"/>
                </a:solidFill>
                <a:effectLst>
                  <a:outerShdw blurRad="50800" algn="tl" rotWithShape="0">
                    <a:srgbClr val="000000"/>
                  </a:outerShdw>
                </a:effectLst>
                <a:latin typeface="Arial" pitchFamily="34" charset="0"/>
                <a:ea typeface="Calibri" pitchFamily="34" charset="0"/>
                <a:cs typeface="Times New Roman" pitchFamily="18" charset="0"/>
              </a:rPr>
              <a:t> </a:t>
            </a:r>
          </a:p>
          <a:p>
            <a:pPr marL="0" marR="0" lvl="0" indent="428625" algn="just" defTabSz="914400" rtl="0" eaLnBrk="1" fontAlgn="base" latinLnBrk="0" hangingPunct="1">
              <a:lnSpc>
                <a:spcPct val="100000"/>
              </a:lnSpc>
              <a:spcBef>
                <a:spcPct val="0"/>
              </a:spcBef>
              <a:spcAft>
                <a:spcPct val="0"/>
              </a:spcAft>
              <a:buClrTx/>
              <a:buSzTx/>
              <a:tabLst/>
            </a:pPr>
            <a:endParaRPr kumimoji="0" lang="es-ES" sz="2400" b="1" i="0" u="none" strike="noStrike" normalizeH="0" baseline="0" dirty="0" smtClean="0">
              <a:ln w="17780" cmpd="sng">
                <a:solidFill>
                  <a:srgbClr val="FFFFFF"/>
                </a:solidFill>
                <a:prstDash val="solid"/>
                <a:miter lim="800000"/>
              </a:ln>
              <a:solidFill>
                <a:srgbClr val="C00000"/>
              </a:solidFill>
              <a:effectLst>
                <a:outerShdw blurRad="50800" algn="tl" rotWithShape="0">
                  <a:srgbClr val="000000"/>
                </a:outerShdw>
              </a:effectLst>
              <a:latin typeface="Arial" pitchFamily="34" charset="0"/>
              <a:cs typeface="Arial" pitchFamily="34" charset="0"/>
            </a:endParaRPr>
          </a:p>
          <a:p>
            <a:pPr marL="0" marR="0" lvl="0" indent="428625" algn="just" defTabSz="914400" rtl="0" eaLnBrk="0" fontAlgn="base" latinLnBrk="0" hangingPunct="0">
              <a:lnSpc>
                <a:spcPct val="100000"/>
              </a:lnSpc>
              <a:spcBef>
                <a:spcPct val="0"/>
              </a:spcBef>
              <a:spcAft>
                <a:spcPct val="0"/>
              </a:spcAft>
              <a:buClrTx/>
              <a:buSzTx/>
              <a:buFontTx/>
              <a:buNone/>
              <a:tabLst/>
            </a:pPr>
            <a:r>
              <a:rPr kumimoji="0" lang="es-ES" sz="2800" b="1" i="0" u="none" strike="noStrik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Calibri" pitchFamily="34" charset="0"/>
                <a:ea typeface="Times New Roman" pitchFamily="18" charset="0"/>
                <a:cs typeface="Arial" pitchFamily="34" charset="0"/>
              </a:rPr>
              <a:t>Evidentemente, cuando el examen ya está hecho, no hay mucho que hacer. </a:t>
            </a:r>
            <a:r>
              <a:rPr kumimoji="0" lang="es-ES" sz="2800" b="1" i="0" u="none" strike="noStrike" spc="50" normalizeH="0" baseline="0" dirty="0" smtClean="0">
                <a:ln w="12700" cmpd="sng">
                  <a:solidFill>
                    <a:schemeClr val="tx1"/>
                  </a:solidFill>
                  <a:prstDash val="solid"/>
                </a:ln>
                <a:solidFill>
                  <a:srgbClr val="FFFF00"/>
                </a:solidFill>
                <a:effectLst>
                  <a:glow rad="53100">
                    <a:schemeClr val="accent6">
                      <a:satMod val="180000"/>
                      <a:alpha val="30000"/>
                    </a:schemeClr>
                  </a:glow>
                </a:effectLst>
                <a:latin typeface="Calibri" pitchFamily="34" charset="0"/>
                <a:ea typeface="Times New Roman" pitchFamily="18" charset="0"/>
                <a:cs typeface="Arial" pitchFamily="34" charset="0"/>
              </a:rPr>
              <a:t>No le des muchas vueltas a la cabeza, pero procura aprender de los errores que hayas podido cometer.</a:t>
            </a:r>
            <a:r>
              <a:rPr kumimoji="0" lang="es-ES" sz="2800" b="1" i="0" u="none" strike="noStrik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Calibri" pitchFamily="34" charset="0"/>
                <a:ea typeface="Times New Roman" pitchFamily="18" charset="0"/>
                <a:cs typeface="Arial" pitchFamily="34" charset="0"/>
              </a:rPr>
              <a:t> </a:t>
            </a:r>
          </a:p>
          <a:p>
            <a:pPr marL="0" marR="0" lvl="0" indent="428625" algn="just" defTabSz="914400" rtl="0" eaLnBrk="0" fontAlgn="base" latinLnBrk="0" hangingPunct="0">
              <a:lnSpc>
                <a:spcPct val="100000"/>
              </a:lnSpc>
              <a:spcBef>
                <a:spcPct val="0"/>
              </a:spcBef>
              <a:spcAft>
                <a:spcPct val="0"/>
              </a:spcAft>
              <a:buClrTx/>
              <a:buSzTx/>
              <a:buFontTx/>
              <a:buNone/>
              <a:tabLst/>
            </a:pPr>
            <a:r>
              <a:rPr kumimoji="0" lang="es-ES" sz="2800" b="1" i="0" u="none" strike="noStrik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Calibri" pitchFamily="34" charset="0"/>
                <a:ea typeface="Times New Roman" pitchFamily="18" charset="0"/>
                <a:cs typeface="Arial" pitchFamily="34" charset="0"/>
              </a:rPr>
              <a:t>Es aconsejable que escribas en casa y con tranquilidad las cuestiones que te cayeron en el examen. </a:t>
            </a:r>
          </a:p>
          <a:p>
            <a:pPr marL="0" marR="0" lvl="0" indent="428625" algn="just" defTabSz="914400" rtl="0" eaLnBrk="0" fontAlgn="base" latinLnBrk="0" hangingPunct="0">
              <a:lnSpc>
                <a:spcPct val="100000"/>
              </a:lnSpc>
              <a:spcBef>
                <a:spcPct val="0"/>
              </a:spcBef>
              <a:spcAft>
                <a:spcPct val="0"/>
              </a:spcAft>
              <a:buClrTx/>
              <a:buSzTx/>
              <a:buFontTx/>
              <a:buNone/>
              <a:tabLst/>
            </a:pPr>
            <a:r>
              <a:rPr kumimoji="0" lang="es-ES" sz="2800" b="1" i="0" u="none" strike="noStrike" spc="50" normalizeH="0" baseline="0" dirty="0" smtClean="0">
                <a:ln w="12700" cmpd="sng">
                  <a:solidFill>
                    <a:schemeClr val="tx1"/>
                  </a:solidFill>
                  <a:prstDash val="solid"/>
                </a:ln>
                <a:solidFill>
                  <a:srgbClr val="FFFF00"/>
                </a:solidFill>
                <a:effectLst>
                  <a:glow rad="53100">
                    <a:schemeClr val="accent6">
                      <a:satMod val="180000"/>
                      <a:alpha val="30000"/>
                    </a:schemeClr>
                  </a:glow>
                </a:effectLst>
                <a:latin typeface="Calibri" pitchFamily="34" charset="0"/>
                <a:ea typeface="Times New Roman" pitchFamily="18" charset="0"/>
                <a:cs typeface="Arial" pitchFamily="34" charset="0"/>
              </a:rPr>
              <a:t>Si te devuelven el examen, no te limites a mirar la calificación </a:t>
            </a:r>
            <a:r>
              <a:rPr kumimoji="0" lang="es-ES" sz="2800" b="1" i="0" u="none" strike="noStrik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Calibri" pitchFamily="34" charset="0"/>
                <a:ea typeface="Times New Roman" pitchFamily="18" charset="0"/>
                <a:cs typeface="Arial" pitchFamily="34" charset="0"/>
              </a:rPr>
              <a:t>y dejarlo sobre la mesa; </a:t>
            </a:r>
            <a:r>
              <a:rPr kumimoji="0" lang="es-ES" sz="2800" b="1" i="0" u="none" strike="noStrike" spc="50" normalizeH="0" baseline="0" dirty="0" smtClean="0">
                <a:ln w="12700" cmpd="sng">
                  <a:solidFill>
                    <a:schemeClr val="tx1"/>
                  </a:solidFill>
                  <a:prstDash val="solid"/>
                </a:ln>
                <a:solidFill>
                  <a:srgbClr val="FFFF00"/>
                </a:solidFill>
                <a:effectLst>
                  <a:glow rad="53100">
                    <a:schemeClr val="accent6">
                      <a:satMod val="180000"/>
                      <a:alpha val="30000"/>
                    </a:schemeClr>
                  </a:glow>
                </a:effectLst>
                <a:latin typeface="Calibri" pitchFamily="34" charset="0"/>
                <a:ea typeface="Times New Roman" pitchFamily="18" charset="0"/>
                <a:cs typeface="Arial" pitchFamily="34" charset="0"/>
              </a:rPr>
              <a:t>debes saber que las propias equivocaciones son las que más te pueden ayudar. </a:t>
            </a:r>
            <a:endParaRPr kumimoji="0" lang="es-ES" sz="4000" b="1" i="0" u="none" strike="noStrike" spc="50" normalizeH="0" baseline="0" dirty="0" smtClean="0">
              <a:ln w="12700" cmpd="sng">
                <a:solidFill>
                  <a:schemeClr val="tx1"/>
                </a:solidFill>
                <a:prstDash val="solid"/>
              </a:ln>
              <a:solidFill>
                <a:srgbClr val="FFFF00"/>
              </a:solidFill>
              <a:effectLst>
                <a:glow rad="53100">
                  <a:schemeClr val="accent6">
                    <a:satMod val="180000"/>
                    <a:alpha val="30000"/>
                  </a:schemeClr>
                </a:glow>
              </a:effectLst>
              <a:latin typeface="Arial" pitchFamily="34" charset="0"/>
              <a:cs typeface="Arial" pitchFamily="34" charset="0"/>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73729"/>
                                        </p:tgtEl>
                                        <p:attrNameLst>
                                          <p:attrName>style.visibility</p:attrName>
                                        </p:attrNameLst>
                                      </p:cBhvr>
                                      <p:to>
                                        <p:strVal val="visible"/>
                                      </p:to>
                                    </p:set>
                                    <p:anim calcmode="lin" valueType="num">
                                      <p:cBhvr>
                                        <p:cTn id="7" dur="3000" fill="hold"/>
                                        <p:tgtEl>
                                          <p:spTgt spid="73729"/>
                                        </p:tgtEl>
                                        <p:attrNameLst>
                                          <p:attrName>ppt_w</p:attrName>
                                        </p:attrNameLst>
                                      </p:cBhvr>
                                      <p:tavLst>
                                        <p:tav tm="0">
                                          <p:val>
                                            <p:strVal val="#ppt_w*2.5"/>
                                          </p:val>
                                        </p:tav>
                                        <p:tav tm="100000">
                                          <p:val>
                                            <p:strVal val="#ppt_w"/>
                                          </p:val>
                                        </p:tav>
                                      </p:tavLst>
                                    </p:anim>
                                    <p:anim calcmode="lin" valueType="num">
                                      <p:cBhvr>
                                        <p:cTn id="8" dur="3000" fill="hold"/>
                                        <p:tgtEl>
                                          <p:spTgt spid="73729"/>
                                        </p:tgtEl>
                                        <p:attrNameLst>
                                          <p:attrName>ppt_h</p:attrName>
                                        </p:attrNameLst>
                                      </p:cBhvr>
                                      <p:tavLst>
                                        <p:tav tm="0">
                                          <p:val>
                                            <p:strVal val="#ppt_h*0.01"/>
                                          </p:val>
                                        </p:tav>
                                        <p:tav tm="100000">
                                          <p:val>
                                            <p:strVal val="#ppt_h"/>
                                          </p:val>
                                        </p:tav>
                                      </p:tavLst>
                                    </p:anim>
                                    <p:anim calcmode="lin" valueType="num">
                                      <p:cBhvr>
                                        <p:cTn id="9" dur="3000" fill="hold"/>
                                        <p:tgtEl>
                                          <p:spTgt spid="73729"/>
                                        </p:tgtEl>
                                        <p:attrNameLst>
                                          <p:attrName>ppt_x</p:attrName>
                                        </p:attrNameLst>
                                      </p:cBhvr>
                                      <p:tavLst>
                                        <p:tav tm="0">
                                          <p:val>
                                            <p:strVal val="#ppt_x"/>
                                          </p:val>
                                        </p:tav>
                                        <p:tav tm="100000">
                                          <p:val>
                                            <p:strVal val="#ppt_x"/>
                                          </p:val>
                                        </p:tav>
                                      </p:tavLst>
                                    </p:anim>
                                    <p:anim calcmode="lin" valueType="num">
                                      <p:cBhvr>
                                        <p:cTn id="10" dur="3000" fill="hold"/>
                                        <p:tgtEl>
                                          <p:spTgt spid="73729"/>
                                        </p:tgtEl>
                                        <p:attrNameLst>
                                          <p:attrName>ppt_y</p:attrName>
                                        </p:attrNameLst>
                                      </p:cBhvr>
                                      <p:tavLst>
                                        <p:tav tm="0">
                                          <p:val>
                                            <p:strVal val="#ppt_h+1"/>
                                          </p:val>
                                        </p:tav>
                                        <p:tav tm="100000">
                                          <p:val>
                                            <p:strVal val="#ppt_y"/>
                                          </p:val>
                                        </p:tav>
                                      </p:tavLst>
                                    </p:anim>
                                    <p:animEffect transition="in" filter="fade">
                                      <p:cBhvr>
                                        <p:cTn id="11" dur="3000"/>
                                        <p:tgtEl>
                                          <p:spTgt spid="737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29"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1"/>
          <p:cNvSpPr>
            <a:spLocks noChangeArrowheads="1"/>
          </p:cNvSpPr>
          <p:nvPr/>
        </p:nvSpPr>
        <p:spPr bwMode="auto">
          <a:xfrm>
            <a:off x="251520" y="274578"/>
            <a:ext cx="8748464" cy="51398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28625" defTabSz="914400" rtl="0" eaLnBrk="1" fontAlgn="base" latinLnBrk="0" hangingPunct="1">
              <a:lnSpc>
                <a:spcPct val="100000"/>
              </a:lnSpc>
              <a:spcBef>
                <a:spcPct val="0"/>
              </a:spcBef>
              <a:spcAft>
                <a:spcPct val="0"/>
              </a:spcAft>
              <a:buClrTx/>
              <a:buSzTx/>
              <a:buFontTx/>
              <a:buNone/>
              <a:tabLst/>
            </a:pPr>
            <a:r>
              <a:rPr kumimoji="0" lang="es-ES" sz="2800" b="1" i="0" u="sng" strike="noStrike" normalizeH="0" baseline="0" dirty="0" smtClean="0">
                <a:ln w="17780" cmpd="sng">
                  <a:solidFill>
                    <a:srgbClr val="FFFFFF"/>
                  </a:solidFill>
                  <a:prstDash val="solid"/>
                  <a:miter lim="800000"/>
                </a:ln>
                <a:solidFill>
                  <a:srgbClr val="C00000"/>
                </a:solidFill>
                <a:effectLst>
                  <a:outerShdw blurRad="50800" algn="tl" rotWithShape="0">
                    <a:srgbClr val="000000"/>
                  </a:outerShdw>
                </a:effectLst>
                <a:latin typeface="Arial" panose="020B0604020202020204" pitchFamily="34" charset="0"/>
                <a:ea typeface="Times New Roman" pitchFamily="18" charset="0"/>
                <a:cs typeface="Arial" panose="020B0604020202020204" pitchFamily="34" charset="0"/>
              </a:rPr>
              <a:t>LA FÓRMULA MÁGICA</a:t>
            </a:r>
          </a:p>
          <a:p>
            <a:pPr marL="0" marR="0" lvl="0" indent="428625" defTabSz="914400" rtl="0" eaLnBrk="1" fontAlgn="base" latinLnBrk="0" hangingPunct="1">
              <a:lnSpc>
                <a:spcPct val="100000"/>
              </a:lnSpc>
              <a:spcBef>
                <a:spcPct val="0"/>
              </a:spcBef>
              <a:spcAft>
                <a:spcPct val="0"/>
              </a:spcAft>
              <a:buClrTx/>
              <a:buSzTx/>
              <a:buFontTx/>
              <a:buNone/>
              <a:tabLst/>
            </a:pPr>
            <a:r>
              <a:rPr kumimoji="0" lang="es-ES" sz="2800" b="1" i="0" u="sng" strike="noStrike" normalizeH="0" baseline="0" dirty="0" smtClean="0">
                <a:ln w="17780" cmpd="sng">
                  <a:solidFill>
                    <a:srgbClr val="FFFFFF"/>
                  </a:solidFill>
                  <a:prstDash val="solid"/>
                  <a:miter lim="800000"/>
                </a:ln>
                <a:solidFill>
                  <a:srgbClr val="C00000"/>
                </a:solidFill>
                <a:effectLst>
                  <a:outerShdw blurRad="50800" algn="tl" rotWithShape="0">
                    <a:srgbClr val="000000"/>
                  </a:outerShdw>
                </a:effectLst>
                <a:latin typeface="Arial" panose="020B0604020202020204" pitchFamily="34" charset="0"/>
                <a:ea typeface="Times New Roman" pitchFamily="18" charset="0"/>
                <a:cs typeface="Arial" panose="020B0604020202020204" pitchFamily="34" charset="0"/>
              </a:rPr>
              <a:t> PARA APROBAR LOS </a:t>
            </a:r>
          </a:p>
          <a:p>
            <a:pPr marL="0" marR="0" lvl="0" indent="428625" defTabSz="914400" rtl="0" eaLnBrk="1" fontAlgn="base" latinLnBrk="0" hangingPunct="1">
              <a:lnSpc>
                <a:spcPct val="100000"/>
              </a:lnSpc>
              <a:spcBef>
                <a:spcPct val="0"/>
              </a:spcBef>
              <a:spcAft>
                <a:spcPct val="0"/>
              </a:spcAft>
              <a:buClrTx/>
              <a:buSzTx/>
              <a:buFontTx/>
              <a:buNone/>
              <a:tabLst/>
            </a:pPr>
            <a:r>
              <a:rPr kumimoji="0" lang="es-ES" sz="2800" b="1" i="0" u="sng" strike="noStrike" normalizeH="0" baseline="0" dirty="0" smtClean="0">
                <a:ln w="17780" cmpd="sng">
                  <a:solidFill>
                    <a:srgbClr val="FFFFFF"/>
                  </a:solidFill>
                  <a:prstDash val="solid"/>
                  <a:miter lim="800000"/>
                </a:ln>
                <a:solidFill>
                  <a:srgbClr val="C00000"/>
                </a:solidFill>
                <a:effectLst>
                  <a:outerShdw blurRad="50800" algn="tl" rotWithShape="0">
                    <a:srgbClr val="000000"/>
                  </a:outerShdw>
                </a:effectLst>
                <a:latin typeface="Arial" panose="020B0604020202020204" pitchFamily="34" charset="0"/>
                <a:ea typeface="Times New Roman" pitchFamily="18" charset="0"/>
                <a:cs typeface="Arial" panose="020B0604020202020204" pitchFamily="34" charset="0"/>
              </a:rPr>
              <a:t>EXÁMENES</a:t>
            </a:r>
            <a:r>
              <a:rPr kumimoji="0" lang="es-ES" sz="2800" b="1" i="0" u="none" strike="noStrike" normalizeH="0" baseline="0" dirty="0" smtClean="0">
                <a:ln w="17780" cmpd="sng">
                  <a:solidFill>
                    <a:srgbClr val="FFFFFF"/>
                  </a:solidFill>
                  <a:prstDash val="solid"/>
                  <a:miter lim="800000"/>
                </a:ln>
                <a:solidFill>
                  <a:srgbClr val="C00000"/>
                </a:solidFill>
                <a:effectLst>
                  <a:outerShdw blurRad="50800" algn="tl" rotWithShape="0">
                    <a:srgbClr val="000000"/>
                  </a:outerShdw>
                </a:effectLst>
                <a:latin typeface="Arial" panose="020B0604020202020204" pitchFamily="34" charset="0"/>
                <a:ea typeface="Times New Roman" pitchFamily="18" charset="0"/>
                <a:cs typeface="Arial" panose="020B0604020202020204" pitchFamily="34" charset="0"/>
              </a:rPr>
              <a:t>.</a:t>
            </a:r>
          </a:p>
          <a:p>
            <a:pPr marL="0" marR="0" lvl="0" indent="428625" algn="just" defTabSz="914400" rtl="0" eaLnBrk="1" fontAlgn="base" latinLnBrk="0" hangingPunct="1">
              <a:lnSpc>
                <a:spcPct val="100000"/>
              </a:lnSpc>
              <a:spcBef>
                <a:spcPct val="0"/>
              </a:spcBef>
              <a:spcAft>
                <a:spcPct val="0"/>
              </a:spcAft>
              <a:buClrTx/>
              <a:buSzTx/>
              <a:buFontTx/>
              <a:buNone/>
              <a:tabLst/>
            </a:pPr>
            <a:endParaRPr lang="es-ES" sz="2800" b="1" dirty="0" smtClean="0">
              <a:ln w="17780" cmpd="sng">
                <a:solidFill>
                  <a:srgbClr val="FFFFFF"/>
                </a:solidFill>
                <a:prstDash val="solid"/>
                <a:miter lim="800000"/>
              </a:ln>
              <a:solidFill>
                <a:srgbClr val="C00000"/>
              </a:solidFill>
              <a:effectLst>
                <a:outerShdw blurRad="50800" algn="tl" rotWithShape="0">
                  <a:srgbClr val="000000"/>
                </a:outerShdw>
              </a:effectLst>
              <a:latin typeface="Calibri" pitchFamily="34" charset="0"/>
              <a:ea typeface="Times New Roman" pitchFamily="18" charset="0"/>
              <a:cs typeface="Arial" pitchFamily="34" charset="0"/>
            </a:endParaRPr>
          </a:p>
          <a:p>
            <a:pPr marL="0" marR="0" lvl="0" indent="428625" algn="just" defTabSz="914400" rtl="0" eaLnBrk="1" fontAlgn="base" latinLnBrk="0" hangingPunct="1">
              <a:lnSpc>
                <a:spcPct val="100000"/>
              </a:lnSpc>
              <a:spcBef>
                <a:spcPct val="0"/>
              </a:spcBef>
              <a:spcAft>
                <a:spcPct val="0"/>
              </a:spcAft>
              <a:buClrTx/>
              <a:buSzTx/>
              <a:buFontTx/>
              <a:buNone/>
              <a:tabLst/>
            </a:pPr>
            <a:endParaRPr kumimoji="0" lang="es-ES" sz="2400" b="1" i="0" u="none" strike="noStrike" normalizeH="0" baseline="0" dirty="0" smtClean="0">
              <a:ln w="17780" cmpd="sng">
                <a:solidFill>
                  <a:srgbClr val="FFFFFF"/>
                </a:solidFill>
                <a:prstDash val="solid"/>
                <a:miter lim="800000"/>
              </a:ln>
              <a:solidFill>
                <a:srgbClr val="C00000"/>
              </a:solidFill>
              <a:effectLst>
                <a:outerShdw blurRad="50800" algn="tl" rotWithShape="0">
                  <a:srgbClr val="000000"/>
                </a:outerShdw>
              </a:effectLst>
              <a:latin typeface="Arial" pitchFamily="34" charset="0"/>
              <a:cs typeface="Arial" pitchFamily="34" charset="0"/>
            </a:endParaRPr>
          </a:p>
          <a:p>
            <a:pPr marL="0" marR="0" lvl="0" indent="428625" algn="just" defTabSz="914400" rtl="0" eaLnBrk="0" fontAlgn="base" latinLnBrk="0" hangingPunct="0">
              <a:lnSpc>
                <a:spcPct val="100000"/>
              </a:lnSpc>
              <a:spcBef>
                <a:spcPct val="0"/>
              </a:spcBef>
              <a:spcAft>
                <a:spcPct val="0"/>
              </a:spcAft>
              <a:buClrTx/>
              <a:buSzTx/>
              <a:buFontTx/>
              <a:buNone/>
              <a:tabLst/>
            </a:pPr>
            <a:endParaRPr kumimoji="0" lang="es-ES" sz="2800" b="1" i="0" u="none" strike="noStrik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Times New Roman" pitchFamily="18" charset="0"/>
              <a:cs typeface="Arial" pitchFamily="34" charset="0"/>
            </a:endParaRPr>
          </a:p>
          <a:p>
            <a:pPr marL="0" marR="0" lvl="0" indent="428625" algn="just" defTabSz="914400" rtl="0" eaLnBrk="0" fontAlgn="base" latinLnBrk="0" hangingPunct="0">
              <a:lnSpc>
                <a:spcPct val="100000"/>
              </a:lnSpc>
              <a:spcBef>
                <a:spcPct val="0"/>
              </a:spcBef>
              <a:spcAft>
                <a:spcPct val="0"/>
              </a:spcAft>
              <a:buClrTx/>
              <a:buSzTx/>
              <a:buFontTx/>
              <a:buNone/>
              <a:tabLst/>
            </a:pPr>
            <a:r>
              <a:rPr kumimoji="0" lang="es-ES" sz="2800" b="1" i="0" u="none" strike="noStrik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Times New Roman" pitchFamily="18" charset="0"/>
                <a:cs typeface="Arial" pitchFamily="34" charset="0"/>
              </a:rPr>
              <a:t>E.P.L.E.R.R. – examinar, preguntar, leer, esquematizar, recitar y revisar-. </a:t>
            </a:r>
          </a:p>
          <a:p>
            <a:pPr marL="0" marR="0" lvl="0" indent="428625" algn="just" defTabSz="914400" rtl="0" eaLnBrk="0" fontAlgn="base" latinLnBrk="0" hangingPunct="0">
              <a:lnSpc>
                <a:spcPct val="100000"/>
              </a:lnSpc>
              <a:spcBef>
                <a:spcPct val="0"/>
              </a:spcBef>
              <a:spcAft>
                <a:spcPct val="0"/>
              </a:spcAft>
              <a:buClrTx/>
              <a:buSzTx/>
              <a:buFontTx/>
              <a:buNone/>
              <a:tabLst/>
            </a:pPr>
            <a:endParaRPr kumimoji="0" lang="es-ES" sz="2400" b="1" i="0" u="none" strike="noStrik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cs typeface="Arial" pitchFamily="34" charset="0"/>
            </a:endParaRPr>
          </a:p>
          <a:p>
            <a:pPr marL="0" marR="0" lvl="0" indent="428625" algn="just" defTabSz="914400" rtl="0" eaLnBrk="0" fontAlgn="base" latinLnBrk="0" hangingPunct="0">
              <a:lnSpc>
                <a:spcPct val="100000"/>
              </a:lnSpc>
              <a:spcBef>
                <a:spcPct val="0"/>
              </a:spcBef>
              <a:spcAft>
                <a:spcPct val="0"/>
              </a:spcAft>
              <a:buClrTx/>
              <a:buSzTx/>
              <a:buFontTx/>
              <a:buNone/>
              <a:tabLst/>
            </a:pPr>
            <a:r>
              <a:rPr kumimoji="0" lang="es-ES" sz="2800" b="1" i="0" u="none" strike="noStrike" normalizeH="0" baseline="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pitchFamily="34" charset="0"/>
                <a:ea typeface="Times New Roman" pitchFamily="18" charset="0"/>
                <a:cs typeface="Arial" pitchFamily="34" charset="0"/>
              </a:rPr>
              <a:t>E</a:t>
            </a:r>
            <a:r>
              <a:rPr kumimoji="0" lang="es-ES" sz="2800" b="1" i="0" u="none" strike="noStrike" normalizeH="0" baseline="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pitchFamily="34" charset="0"/>
                <a:ea typeface="Times New Roman" pitchFamily="18" charset="0"/>
                <a:cs typeface="Symbol" pitchFamily="18" charset="2"/>
              </a:rPr>
              <a:t>+</a:t>
            </a:r>
            <a:r>
              <a:rPr kumimoji="0" lang="es-ES" sz="2800" b="1" i="0" u="none" strike="noStrike" normalizeH="0" baseline="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pitchFamily="34" charset="0"/>
                <a:ea typeface="Times New Roman" pitchFamily="18" charset="0"/>
                <a:cs typeface="Arial" pitchFamily="34" charset="0"/>
              </a:rPr>
              <a:t>P</a:t>
            </a:r>
            <a:r>
              <a:rPr kumimoji="0" lang="es-ES" sz="2800" b="1" i="0" u="none" strike="noStrike" normalizeH="0" baseline="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pitchFamily="34" charset="0"/>
                <a:ea typeface="Times New Roman" pitchFamily="18" charset="0"/>
                <a:cs typeface="Symbol" pitchFamily="18" charset="2"/>
              </a:rPr>
              <a:t>+</a:t>
            </a:r>
            <a:r>
              <a:rPr kumimoji="0" lang="es-ES" sz="2800" b="1" i="0" u="none" strike="noStrike" normalizeH="0" baseline="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pitchFamily="34" charset="0"/>
                <a:ea typeface="Times New Roman" pitchFamily="18" charset="0"/>
                <a:cs typeface="Arial" pitchFamily="34" charset="0"/>
              </a:rPr>
              <a:t>L</a:t>
            </a:r>
            <a:r>
              <a:rPr kumimoji="0" lang="es-ES" sz="2800" b="1" i="0" u="none" strike="noStrike" normalizeH="0" baseline="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pitchFamily="34" charset="0"/>
                <a:ea typeface="Times New Roman" pitchFamily="18" charset="0"/>
                <a:cs typeface="Symbol" pitchFamily="18" charset="2"/>
              </a:rPr>
              <a:t>+</a:t>
            </a:r>
            <a:r>
              <a:rPr kumimoji="0" lang="es-ES" sz="2800" b="1" i="0" u="none" strike="noStrike" normalizeH="0" baseline="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pitchFamily="34" charset="0"/>
                <a:ea typeface="Times New Roman" pitchFamily="18" charset="0"/>
                <a:cs typeface="Arial" pitchFamily="34" charset="0"/>
              </a:rPr>
              <a:t>R</a:t>
            </a:r>
            <a:r>
              <a:rPr kumimoji="0" lang="es-ES" sz="2800" b="1" i="0" u="none" strike="noStrike" normalizeH="0" baseline="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pitchFamily="34" charset="0"/>
                <a:ea typeface="Times New Roman" pitchFamily="18" charset="0"/>
                <a:cs typeface="Symbol" pitchFamily="18" charset="2"/>
              </a:rPr>
              <a:t>+</a:t>
            </a:r>
            <a:r>
              <a:rPr kumimoji="0" lang="es-ES" sz="2800" b="1" i="0" u="none" strike="noStrike" normalizeH="0" baseline="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pitchFamily="34" charset="0"/>
                <a:ea typeface="Times New Roman" pitchFamily="18" charset="0"/>
                <a:cs typeface="Arial" pitchFamily="34" charset="0"/>
              </a:rPr>
              <a:t>R </a:t>
            </a:r>
            <a:r>
              <a:rPr kumimoji="0" lang="es-ES" sz="2800" b="1" i="0" u="none" strike="noStrike" normalizeH="0" baseline="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pitchFamily="34" charset="0"/>
                <a:ea typeface="Times New Roman" pitchFamily="18" charset="0"/>
                <a:cs typeface="Symbol" pitchFamily="18" charset="2"/>
              </a:rPr>
              <a:t>=</a:t>
            </a:r>
            <a:r>
              <a:rPr kumimoji="0" lang="es-ES" sz="2800" b="1" i="0" u="none" strike="noStrike" normalizeH="0" baseline="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pitchFamily="34" charset="0"/>
                <a:ea typeface="Times New Roman" pitchFamily="18" charset="0"/>
                <a:cs typeface="Arial" pitchFamily="34" charset="0"/>
              </a:rPr>
              <a:t> EXAMEN SUPERADO. </a:t>
            </a:r>
            <a:r>
              <a:rPr kumimoji="0" lang="es-ES" sz="2800" b="1" i="0" u="none" strike="noStrik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Times New Roman" pitchFamily="18" charset="0"/>
                <a:cs typeface="Arial" pitchFamily="34" charset="0"/>
              </a:rPr>
              <a:t>(Explorar</a:t>
            </a:r>
            <a:r>
              <a:rPr kumimoji="0" lang="es-ES" sz="2800" b="1" i="0" u="none" strike="noStrik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Times New Roman" pitchFamily="18" charset="0"/>
                <a:cs typeface="Symbol" pitchFamily="18" charset="2"/>
              </a:rPr>
              <a:t>+</a:t>
            </a:r>
            <a:r>
              <a:rPr kumimoji="0" lang="es-ES" sz="2800" b="1" i="0" u="none" strike="noStrik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Times New Roman" pitchFamily="18" charset="0"/>
                <a:cs typeface="Arial" pitchFamily="34" charset="0"/>
              </a:rPr>
              <a:t>Preguntar</a:t>
            </a:r>
            <a:r>
              <a:rPr kumimoji="0" lang="es-ES" sz="2800" b="1" i="0" u="none" strike="noStrik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Times New Roman" pitchFamily="18" charset="0"/>
                <a:cs typeface="Symbol" pitchFamily="18" charset="2"/>
              </a:rPr>
              <a:t>+</a:t>
            </a:r>
            <a:r>
              <a:rPr kumimoji="0" lang="es-ES" sz="2800" b="1" i="0" u="none" strike="noStrik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Times New Roman" pitchFamily="18" charset="0"/>
                <a:cs typeface="Arial" pitchFamily="34" charset="0"/>
              </a:rPr>
              <a:t>Leer</a:t>
            </a:r>
            <a:r>
              <a:rPr kumimoji="0" lang="es-ES" sz="2800" b="1" i="0" u="none" strike="noStrik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Times New Roman" pitchFamily="18" charset="0"/>
                <a:cs typeface="Symbol" pitchFamily="18" charset="2"/>
              </a:rPr>
              <a:t>+</a:t>
            </a:r>
            <a:r>
              <a:rPr kumimoji="0" lang="es-ES" sz="2800" b="1" i="0" u="none" strike="noStrik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Times New Roman" pitchFamily="18" charset="0"/>
                <a:cs typeface="Arial" pitchFamily="34" charset="0"/>
              </a:rPr>
              <a:t>Recordar</a:t>
            </a:r>
            <a:r>
              <a:rPr kumimoji="0" lang="es-ES" sz="2800" b="1" i="0" u="none" strike="noStrik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Times New Roman" pitchFamily="18" charset="0"/>
                <a:cs typeface="Symbol" pitchFamily="18" charset="2"/>
              </a:rPr>
              <a:t>+</a:t>
            </a:r>
            <a:r>
              <a:rPr kumimoji="0" lang="es-ES" sz="2800" b="1" i="0" u="none" strike="noStrik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Times New Roman" pitchFamily="18" charset="0"/>
                <a:cs typeface="Arial" pitchFamily="34" charset="0"/>
              </a:rPr>
              <a:t>Repasar </a:t>
            </a:r>
            <a:r>
              <a:rPr kumimoji="0" lang="es-ES" sz="2800" b="1" i="0" u="none" strike="noStrik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Times New Roman" pitchFamily="18" charset="0"/>
                <a:cs typeface="Symbol" pitchFamily="18" charset="2"/>
              </a:rPr>
              <a:t>= Examen</a:t>
            </a:r>
            <a:r>
              <a:rPr kumimoji="0" lang="es-ES" sz="2800" b="1" i="0" u="none" strike="noStrik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Times New Roman" pitchFamily="18" charset="0"/>
                <a:cs typeface="Arial" pitchFamily="34" charset="0"/>
              </a:rPr>
              <a:t> Superado) </a:t>
            </a:r>
            <a:endParaRPr kumimoji="0" lang="es-ES" sz="4000" b="1" i="0" u="none" strike="noStrik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cs typeface="Arial" pitchFamily="34" charset="0"/>
            </a:endParaRPr>
          </a:p>
        </p:txBody>
      </p:sp>
      <p:pic>
        <p:nvPicPr>
          <p:cNvPr id="7170" name="Picture 2" descr="http://www.tarotalba.com/tarot_imagenes/tarot-alba-ritual-oposiciones.jpg"/>
          <p:cNvPicPr>
            <a:picLocks noChangeAspect="1" noChangeArrowheads="1"/>
          </p:cNvPicPr>
          <p:nvPr/>
        </p:nvPicPr>
        <p:blipFill>
          <a:blip r:embed="rId2" cstate="email"/>
          <a:srcRect/>
          <a:stretch>
            <a:fillRect/>
          </a:stretch>
        </p:blipFill>
        <p:spPr bwMode="auto">
          <a:xfrm>
            <a:off x="6510666" y="0"/>
            <a:ext cx="2107926" cy="2636912"/>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72705"/>
                                        </p:tgtEl>
                                        <p:attrNameLst>
                                          <p:attrName>style.visibility</p:attrName>
                                        </p:attrNameLst>
                                      </p:cBhvr>
                                      <p:to>
                                        <p:strVal val="visible"/>
                                      </p:to>
                                    </p:set>
                                    <p:animEffect transition="in" filter="fade">
                                      <p:cBhvr>
                                        <p:cTn id="7" dur="2400" decel="100000"/>
                                        <p:tgtEl>
                                          <p:spTgt spid="72705"/>
                                        </p:tgtEl>
                                      </p:cBhvr>
                                    </p:animEffect>
                                    <p:anim calcmode="lin" valueType="num">
                                      <p:cBhvr>
                                        <p:cTn id="8" dur="2400" decel="100000" fill="hold"/>
                                        <p:tgtEl>
                                          <p:spTgt spid="72705"/>
                                        </p:tgtEl>
                                        <p:attrNameLst>
                                          <p:attrName>style.rotation</p:attrName>
                                        </p:attrNameLst>
                                      </p:cBhvr>
                                      <p:tavLst>
                                        <p:tav tm="0">
                                          <p:val>
                                            <p:fltVal val="-90"/>
                                          </p:val>
                                        </p:tav>
                                        <p:tav tm="100000">
                                          <p:val>
                                            <p:fltVal val="0"/>
                                          </p:val>
                                        </p:tav>
                                      </p:tavLst>
                                    </p:anim>
                                    <p:anim calcmode="lin" valueType="num">
                                      <p:cBhvr>
                                        <p:cTn id="9" dur="2400" decel="100000" fill="hold"/>
                                        <p:tgtEl>
                                          <p:spTgt spid="72705"/>
                                        </p:tgtEl>
                                        <p:attrNameLst>
                                          <p:attrName>ppt_x</p:attrName>
                                        </p:attrNameLst>
                                      </p:cBhvr>
                                      <p:tavLst>
                                        <p:tav tm="0">
                                          <p:val>
                                            <p:strVal val="#ppt_x+0.4"/>
                                          </p:val>
                                        </p:tav>
                                        <p:tav tm="100000">
                                          <p:val>
                                            <p:strVal val="#ppt_x-0.05"/>
                                          </p:val>
                                        </p:tav>
                                      </p:tavLst>
                                    </p:anim>
                                    <p:anim calcmode="lin" valueType="num">
                                      <p:cBhvr>
                                        <p:cTn id="10" dur="2400" decel="100000" fill="hold"/>
                                        <p:tgtEl>
                                          <p:spTgt spid="72705"/>
                                        </p:tgtEl>
                                        <p:attrNameLst>
                                          <p:attrName>ppt_y</p:attrName>
                                        </p:attrNameLst>
                                      </p:cBhvr>
                                      <p:tavLst>
                                        <p:tav tm="0">
                                          <p:val>
                                            <p:strVal val="#ppt_y-0.4"/>
                                          </p:val>
                                        </p:tav>
                                        <p:tav tm="100000">
                                          <p:val>
                                            <p:strVal val="#ppt_y+0.1"/>
                                          </p:val>
                                        </p:tav>
                                      </p:tavLst>
                                    </p:anim>
                                    <p:anim calcmode="lin" valueType="num">
                                      <p:cBhvr>
                                        <p:cTn id="11" dur="600" accel="100000" fill="hold">
                                          <p:stCondLst>
                                            <p:cond delay="2400"/>
                                          </p:stCondLst>
                                        </p:cTn>
                                        <p:tgtEl>
                                          <p:spTgt spid="72705"/>
                                        </p:tgtEl>
                                        <p:attrNameLst>
                                          <p:attrName>ppt_x</p:attrName>
                                        </p:attrNameLst>
                                      </p:cBhvr>
                                      <p:tavLst>
                                        <p:tav tm="0">
                                          <p:val>
                                            <p:strVal val="#ppt_x-0.05"/>
                                          </p:val>
                                        </p:tav>
                                        <p:tav tm="100000">
                                          <p:val>
                                            <p:strVal val="#ppt_x"/>
                                          </p:val>
                                        </p:tav>
                                      </p:tavLst>
                                    </p:anim>
                                    <p:anim calcmode="lin" valueType="num">
                                      <p:cBhvr>
                                        <p:cTn id="12" dur="600" accel="100000" fill="hold">
                                          <p:stCondLst>
                                            <p:cond delay="2400"/>
                                          </p:stCondLst>
                                        </p:cTn>
                                        <p:tgtEl>
                                          <p:spTgt spid="72705"/>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5"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1"/>
          <p:cNvSpPr>
            <a:spLocks noChangeArrowheads="1"/>
          </p:cNvSpPr>
          <p:nvPr/>
        </p:nvSpPr>
        <p:spPr bwMode="auto">
          <a:xfrm>
            <a:off x="467544" y="868645"/>
            <a:ext cx="8460432" cy="42165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514350" marR="0" lvl="0" indent="-514350" algn="just" defTabSz="914400" rtl="0" eaLnBrk="1" fontAlgn="base" latinLnBrk="0" hangingPunct="1">
              <a:lnSpc>
                <a:spcPct val="100000"/>
              </a:lnSpc>
              <a:spcBef>
                <a:spcPct val="0"/>
              </a:spcBef>
              <a:spcAft>
                <a:spcPct val="0"/>
              </a:spcAft>
              <a:buClrTx/>
              <a:buSzTx/>
              <a:buFontTx/>
              <a:buAutoNum type="alphaUcParenR"/>
              <a:tabLst/>
            </a:pPr>
            <a:r>
              <a:rPr kumimoji="0" lang="es-ES" sz="2800" b="1" i="0" u="none" strike="noStrike" normalizeH="0" baseline="0" dirty="0" smtClean="0">
                <a:ln w="17780" cmpd="sng">
                  <a:solidFill>
                    <a:srgbClr val="FFFFFF"/>
                  </a:solidFill>
                  <a:prstDash val="solid"/>
                  <a:miter lim="800000"/>
                </a:ln>
                <a:solidFill>
                  <a:srgbClr val="FFFF00"/>
                </a:solidFill>
                <a:effectLst>
                  <a:outerShdw blurRad="50800" algn="tl" rotWithShape="0">
                    <a:srgbClr val="000000"/>
                  </a:outerShdw>
                </a:effectLst>
                <a:latin typeface="Arial" pitchFamily="34" charset="0"/>
                <a:ea typeface="Times New Roman" pitchFamily="18" charset="0"/>
                <a:cs typeface="Times New Roman" pitchFamily="18" charset="0"/>
              </a:rPr>
              <a:t>Aprender a leer los apuntes: </a:t>
            </a:r>
          </a:p>
          <a:p>
            <a:pPr marL="457200" marR="0" lvl="0" indent="-457200" defTabSz="914400" rtl="0" eaLnBrk="1" fontAlgn="base" latinLnBrk="0" hangingPunct="1">
              <a:lnSpc>
                <a:spcPct val="100000"/>
              </a:lnSpc>
              <a:spcBef>
                <a:spcPct val="0"/>
              </a:spcBef>
              <a:spcAft>
                <a:spcPct val="0"/>
              </a:spcAft>
              <a:buClrTx/>
              <a:buSzTx/>
              <a:tabLst/>
            </a:pPr>
            <a:r>
              <a:rPr kumimoji="0" lang="es-ES" sz="2400" b="1" i="0" u="none" strike="noStrik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Times New Roman" pitchFamily="18" charset="0"/>
                <a:cs typeface="Times New Roman" pitchFamily="18" charset="0"/>
              </a:rPr>
              <a:t>     No se trata de leer un texto muchas veces. Si no lo</a:t>
            </a:r>
            <a:r>
              <a:rPr lang="es-ES" sz="2400" b="1" spc="50" dirty="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Times New Roman" pitchFamily="18" charset="0"/>
                <a:cs typeface="Times New Roman" pitchFamily="18" charset="0"/>
              </a:rPr>
              <a:t> </a:t>
            </a:r>
            <a:r>
              <a:rPr kumimoji="0" lang="es-ES" sz="2400" b="1" i="0" u="none" strike="noStrik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Times New Roman" pitchFamily="18" charset="0"/>
                <a:cs typeface="Times New Roman" pitchFamily="18" charset="0"/>
              </a:rPr>
              <a:t>entiendes, no aprendes, por lo que el primer requisito es entenderlo (usa el diccionario). </a:t>
            </a:r>
          </a:p>
          <a:p>
            <a:pPr marL="457200" marR="0" lvl="0" indent="-457200" defTabSz="914400" rtl="0" eaLnBrk="1" fontAlgn="base" latinLnBrk="0" hangingPunct="1">
              <a:lnSpc>
                <a:spcPct val="100000"/>
              </a:lnSpc>
              <a:spcBef>
                <a:spcPct val="0"/>
              </a:spcBef>
              <a:spcAft>
                <a:spcPct val="0"/>
              </a:spcAft>
              <a:buClrTx/>
              <a:buSzTx/>
              <a:tabLst/>
            </a:pPr>
            <a:r>
              <a:rPr kumimoji="0" lang="es-ES" sz="2400" b="1" i="0" u="none" strike="noStrik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Times New Roman" pitchFamily="18" charset="0"/>
                <a:cs typeface="Times New Roman" pitchFamily="18" charset="0"/>
              </a:rPr>
              <a:t>     El título y los capítulos dan muchas claves. Los primeros párrafos son los que argumentan los temas y los últimos los que ofrecen las conclusiones. Después de una lectura rápida, no olvides hacer una comprensiva, una intensiva (para memorizar) y otra extensiva (ampliar información), si es posible. </a:t>
            </a:r>
            <a:endParaRPr kumimoji="0" lang="es-ES" sz="4000" b="1" i="0" u="none" strike="noStrik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cs typeface="Arial" pitchFamily="34" charset="0"/>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71681"/>
                                        </p:tgtEl>
                                        <p:attrNameLst>
                                          <p:attrName>style.visibility</p:attrName>
                                        </p:attrNameLst>
                                      </p:cBhvr>
                                      <p:to>
                                        <p:strVal val="visible"/>
                                      </p:to>
                                    </p:set>
                                    <p:anim calcmode="lin" valueType="num">
                                      <p:cBhvr>
                                        <p:cTn id="7" dur="3000" fill="hold"/>
                                        <p:tgtEl>
                                          <p:spTgt spid="71681"/>
                                        </p:tgtEl>
                                        <p:attrNameLst>
                                          <p:attrName>ppt_w</p:attrName>
                                        </p:attrNameLst>
                                      </p:cBhvr>
                                      <p:tavLst>
                                        <p:tav tm="0">
                                          <p:val>
                                            <p:fltVal val="0"/>
                                          </p:val>
                                        </p:tav>
                                        <p:tav tm="100000">
                                          <p:val>
                                            <p:strVal val="#ppt_w"/>
                                          </p:val>
                                        </p:tav>
                                      </p:tavLst>
                                    </p:anim>
                                    <p:anim calcmode="lin" valueType="num">
                                      <p:cBhvr>
                                        <p:cTn id="8" dur="3000" fill="hold"/>
                                        <p:tgtEl>
                                          <p:spTgt spid="7168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1"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1"/>
          <p:cNvSpPr>
            <a:spLocks noChangeArrowheads="1"/>
          </p:cNvSpPr>
          <p:nvPr/>
        </p:nvSpPr>
        <p:spPr bwMode="auto">
          <a:xfrm>
            <a:off x="144016" y="836712"/>
            <a:ext cx="8820472"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2800" b="1" i="0" u="none" strike="noStrike" normalizeH="0" baseline="0" dirty="0" smtClean="0">
                <a:ln w="17780" cmpd="sng">
                  <a:solidFill>
                    <a:srgbClr val="FFFFFF"/>
                  </a:solidFill>
                  <a:prstDash val="solid"/>
                  <a:miter lim="800000"/>
                </a:ln>
                <a:solidFill>
                  <a:srgbClr val="FFFF00"/>
                </a:solidFill>
                <a:effectLst>
                  <a:outerShdw blurRad="50800" algn="tl" rotWithShape="0">
                    <a:srgbClr val="000000"/>
                  </a:outerShdw>
                </a:effectLst>
                <a:latin typeface="Arial" pitchFamily="34" charset="0"/>
                <a:ea typeface="Times New Roman" pitchFamily="18" charset="0"/>
                <a:cs typeface="Times New Roman" pitchFamily="18" charset="0"/>
              </a:rPr>
              <a:t>B) Aprender a subrayar con sentido: </a:t>
            </a:r>
            <a:r>
              <a:rPr kumimoji="0" lang="es-ES" sz="2800" b="1" i="0" u="none" strike="noStrik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Times New Roman" pitchFamily="18" charset="0"/>
                <a:cs typeface="Times New Roman" pitchFamily="18" charset="0"/>
              </a:rPr>
              <a:t>No subrayes frases enteras, sólo palabras claves. No uses muchos colores. Tacha lo que no interese y escribe tus propias anotaciones.</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s-ES" sz="2800" b="1" i="0" u="none" strike="noStrik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Times New Roman" pitchFamily="18" charset="0"/>
                <a:cs typeface="Times New Roman" pitchFamily="18" charset="0"/>
              </a:rPr>
              <a:t> </a:t>
            </a:r>
            <a:endParaRPr kumimoji="0" lang="es-ES" sz="2400" b="1" i="0" u="none" strike="noStrik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2800" b="1" i="0" u="none" strike="noStrike" normalizeH="0" baseline="0" dirty="0" smtClean="0">
                <a:ln w="17780" cmpd="sng">
                  <a:solidFill>
                    <a:srgbClr val="FFFFFF"/>
                  </a:solidFill>
                  <a:prstDash val="solid"/>
                  <a:miter lim="800000"/>
                </a:ln>
                <a:solidFill>
                  <a:srgbClr val="FFFF00"/>
                </a:solidFill>
                <a:effectLst>
                  <a:outerShdw blurRad="50800" algn="tl" rotWithShape="0">
                    <a:srgbClr val="000000"/>
                  </a:outerShdw>
                </a:effectLst>
                <a:latin typeface="Arial" pitchFamily="34" charset="0"/>
                <a:ea typeface="Times New Roman" pitchFamily="18" charset="0"/>
                <a:cs typeface="Times New Roman" pitchFamily="18" charset="0"/>
              </a:rPr>
              <a:t>C) El esquema principal. </a:t>
            </a:r>
            <a:r>
              <a:rPr kumimoji="0" lang="es-ES" sz="2800" b="1" i="0" u="none" strike="noStrik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Times New Roman" pitchFamily="18" charset="0"/>
                <a:cs typeface="Times New Roman" pitchFamily="18" charset="0"/>
              </a:rPr>
              <a:t>Apoyo de apuntes: No hagas esquemas demasiado grandes. Escribe las ideas principales en mayúscula. </a:t>
            </a:r>
            <a:endParaRPr kumimoji="0" lang="es-ES" sz="4000" b="1" i="0" u="none" strike="noStrik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cs typeface="Arial" pitchFamily="34" charset="0"/>
            </a:endParaRPr>
          </a:p>
        </p:txBody>
      </p:sp>
      <p:pic>
        <p:nvPicPr>
          <p:cNvPr id="5122" name="Picture 2" descr="http://blog.coitcv.org/wp-content/uploads/2008/06/apuntes1.jpg"/>
          <p:cNvPicPr>
            <a:picLocks noChangeAspect="1" noChangeArrowheads="1"/>
          </p:cNvPicPr>
          <p:nvPr/>
        </p:nvPicPr>
        <p:blipFill>
          <a:blip r:embed="rId2" cstate="email"/>
          <a:srcRect/>
          <a:stretch>
            <a:fillRect/>
          </a:stretch>
        </p:blipFill>
        <p:spPr bwMode="auto">
          <a:xfrm>
            <a:off x="6732240" y="4365104"/>
            <a:ext cx="1872208" cy="1872208"/>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70657"/>
                                        </p:tgtEl>
                                        <p:attrNameLst>
                                          <p:attrName>style.visibility</p:attrName>
                                        </p:attrNameLst>
                                      </p:cBhvr>
                                      <p:to>
                                        <p:strVal val="visible"/>
                                      </p:to>
                                    </p:set>
                                    <p:animEffect transition="in" filter="fade">
                                      <p:cBhvr>
                                        <p:cTn id="7" dur="2400" decel="100000"/>
                                        <p:tgtEl>
                                          <p:spTgt spid="70657"/>
                                        </p:tgtEl>
                                      </p:cBhvr>
                                    </p:animEffect>
                                    <p:anim calcmode="lin" valueType="num">
                                      <p:cBhvr>
                                        <p:cTn id="8" dur="2400" decel="100000" fill="hold"/>
                                        <p:tgtEl>
                                          <p:spTgt spid="70657"/>
                                        </p:tgtEl>
                                        <p:attrNameLst>
                                          <p:attrName>style.rotation</p:attrName>
                                        </p:attrNameLst>
                                      </p:cBhvr>
                                      <p:tavLst>
                                        <p:tav tm="0">
                                          <p:val>
                                            <p:fltVal val="-90"/>
                                          </p:val>
                                        </p:tav>
                                        <p:tav tm="100000">
                                          <p:val>
                                            <p:fltVal val="0"/>
                                          </p:val>
                                        </p:tav>
                                      </p:tavLst>
                                    </p:anim>
                                    <p:anim calcmode="lin" valueType="num">
                                      <p:cBhvr>
                                        <p:cTn id="9" dur="2400" decel="100000" fill="hold"/>
                                        <p:tgtEl>
                                          <p:spTgt spid="70657"/>
                                        </p:tgtEl>
                                        <p:attrNameLst>
                                          <p:attrName>ppt_x</p:attrName>
                                        </p:attrNameLst>
                                      </p:cBhvr>
                                      <p:tavLst>
                                        <p:tav tm="0">
                                          <p:val>
                                            <p:strVal val="#ppt_x+0.4"/>
                                          </p:val>
                                        </p:tav>
                                        <p:tav tm="100000">
                                          <p:val>
                                            <p:strVal val="#ppt_x-0.05"/>
                                          </p:val>
                                        </p:tav>
                                      </p:tavLst>
                                    </p:anim>
                                    <p:anim calcmode="lin" valueType="num">
                                      <p:cBhvr>
                                        <p:cTn id="10" dur="2400" decel="100000" fill="hold"/>
                                        <p:tgtEl>
                                          <p:spTgt spid="70657"/>
                                        </p:tgtEl>
                                        <p:attrNameLst>
                                          <p:attrName>ppt_y</p:attrName>
                                        </p:attrNameLst>
                                      </p:cBhvr>
                                      <p:tavLst>
                                        <p:tav tm="0">
                                          <p:val>
                                            <p:strVal val="#ppt_y-0.4"/>
                                          </p:val>
                                        </p:tav>
                                        <p:tav tm="100000">
                                          <p:val>
                                            <p:strVal val="#ppt_y+0.1"/>
                                          </p:val>
                                        </p:tav>
                                      </p:tavLst>
                                    </p:anim>
                                    <p:anim calcmode="lin" valueType="num">
                                      <p:cBhvr>
                                        <p:cTn id="11" dur="600" accel="100000" fill="hold">
                                          <p:stCondLst>
                                            <p:cond delay="2400"/>
                                          </p:stCondLst>
                                        </p:cTn>
                                        <p:tgtEl>
                                          <p:spTgt spid="70657"/>
                                        </p:tgtEl>
                                        <p:attrNameLst>
                                          <p:attrName>ppt_x</p:attrName>
                                        </p:attrNameLst>
                                      </p:cBhvr>
                                      <p:tavLst>
                                        <p:tav tm="0">
                                          <p:val>
                                            <p:strVal val="#ppt_x-0.05"/>
                                          </p:val>
                                        </p:tav>
                                        <p:tav tm="100000">
                                          <p:val>
                                            <p:strVal val="#ppt_x"/>
                                          </p:val>
                                        </p:tav>
                                      </p:tavLst>
                                    </p:anim>
                                    <p:anim calcmode="lin" valueType="num">
                                      <p:cBhvr>
                                        <p:cTn id="12" dur="600" accel="100000" fill="hold">
                                          <p:stCondLst>
                                            <p:cond delay="2400"/>
                                          </p:stCondLst>
                                        </p:cTn>
                                        <p:tgtEl>
                                          <p:spTgt spid="70657"/>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1"/>
          <p:cNvSpPr>
            <a:spLocks noChangeArrowheads="1"/>
          </p:cNvSpPr>
          <p:nvPr/>
        </p:nvSpPr>
        <p:spPr bwMode="auto">
          <a:xfrm>
            <a:off x="251520" y="909301"/>
            <a:ext cx="8676456"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3200" b="1" i="0" u="sng"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Calibri" pitchFamily="34" charset="0"/>
                <a:cs typeface="Times New Roman" pitchFamily="18" charset="0"/>
              </a:rPr>
              <a:t>NECESIDAD DE TÉCNICAS DE ESTUDIO</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s-ES" sz="2800" b="1" i="0" u="non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3200" b="1" i="0" u="non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Calibri" pitchFamily="34" charset="0"/>
                <a:cs typeface="Times New Roman" pitchFamily="18" charset="0"/>
              </a:rPr>
              <a:t>Cuanto mejor organizada menos esfuerzo exige y mayor rendimiento se obtiene.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2800" b="1" i="0" u="non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3200" b="1" i="0" u="non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Calibri" pitchFamily="34" charset="0"/>
                <a:cs typeface="Times New Roman" pitchFamily="18" charset="0"/>
              </a:rPr>
              <a:t>Una buena metodología de trabajo en los primeros años de estudiante se transfiere a la vida personal y profesional futura.</a:t>
            </a:r>
          </a:p>
          <a:p>
            <a:pPr marL="0" marR="0" lvl="0" indent="0" defTabSz="914400" rtl="0" eaLnBrk="0" fontAlgn="base" latinLnBrk="0" hangingPunct="0">
              <a:lnSpc>
                <a:spcPct val="100000"/>
              </a:lnSpc>
              <a:spcBef>
                <a:spcPct val="0"/>
              </a:spcBef>
              <a:spcAft>
                <a:spcPct val="0"/>
              </a:spcAft>
              <a:buClrTx/>
              <a:buSzTx/>
              <a:buFontTx/>
              <a:buNone/>
              <a:tabLst/>
            </a:pPr>
            <a:r>
              <a:rPr kumimoji="0" lang="es-ES" sz="3200" b="1" i="0" u="non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Calibri" pitchFamily="34" charset="0"/>
                <a:cs typeface="Times New Roman" pitchFamily="18" charset="0"/>
              </a:rPr>
              <a:t>“ÁNIMO Y PROCURA SER UN BUEN ESTUDIANTE”</a:t>
            </a:r>
            <a:r>
              <a:rPr kumimoji="0" lang="es-ES" sz="2800" b="1" i="0" u="non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rPr>
              <a:t> </a:t>
            </a:r>
            <a:endParaRPr kumimoji="0" lang="es-ES" sz="4400" b="1" i="0" u="non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ndParaRPr>
          </a:p>
        </p:txBody>
      </p:sp>
      <p:pic>
        <p:nvPicPr>
          <p:cNvPr id="55298" name="Picture 2" descr="http://www.hoypadres.com/wp-content/uploads/2009/05/nihongo_gif.gif"/>
          <p:cNvPicPr>
            <a:picLocks noChangeAspect="1" noChangeArrowheads="1"/>
          </p:cNvPicPr>
          <p:nvPr/>
        </p:nvPicPr>
        <p:blipFill>
          <a:blip r:embed="rId2" cstate="email">
            <a:clrChange>
              <a:clrFrom>
                <a:srgbClr val="FFFFFF"/>
              </a:clrFrom>
              <a:clrTo>
                <a:srgbClr val="FFFFFF">
                  <a:alpha val="0"/>
                </a:srgbClr>
              </a:clrTo>
            </a:clrChange>
          </a:blip>
          <a:srcRect/>
          <a:stretch>
            <a:fillRect/>
          </a:stretch>
        </p:blipFill>
        <p:spPr bwMode="auto">
          <a:xfrm>
            <a:off x="6372200" y="4509120"/>
            <a:ext cx="2564284" cy="2564284"/>
          </a:xfrm>
          <a:prstGeom prst="rect">
            <a:avLst/>
          </a:prstGeom>
          <a:noFill/>
        </p:spPr>
      </p:pic>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3729"/>
                                        </p:tgtEl>
                                        <p:attrNameLst>
                                          <p:attrName>style.visibility</p:attrName>
                                        </p:attrNameLst>
                                      </p:cBhvr>
                                      <p:to>
                                        <p:strVal val="visible"/>
                                      </p:to>
                                    </p:set>
                                    <p:animEffect transition="in" filter="dissolve">
                                      <p:cBhvr>
                                        <p:cTn id="7" dur="3000"/>
                                        <p:tgtEl>
                                          <p:spTgt spid="737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29"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1"/>
          <p:cNvSpPr>
            <a:spLocks noChangeArrowheads="1"/>
          </p:cNvSpPr>
          <p:nvPr/>
        </p:nvSpPr>
        <p:spPr bwMode="auto">
          <a:xfrm>
            <a:off x="251520" y="117212"/>
            <a:ext cx="8388424" cy="640175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2800" b="1" i="0" u="none" strike="noStrike" normalizeH="0" baseline="0" dirty="0" smtClean="0">
                <a:ln w="17780" cmpd="sng">
                  <a:solidFill>
                    <a:srgbClr val="FFFFFF"/>
                  </a:solidFill>
                  <a:prstDash val="solid"/>
                  <a:miter lim="800000"/>
                </a:ln>
                <a:solidFill>
                  <a:srgbClr val="FFFF00"/>
                </a:solidFill>
                <a:effectLst>
                  <a:outerShdw blurRad="50800" algn="tl" rotWithShape="0">
                    <a:srgbClr val="000000"/>
                  </a:outerShdw>
                </a:effectLst>
                <a:latin typeface="Calibri" pitchFamily="34" charset="0"/>
                <a:ea typeface="Times New Roman" pitchFamily="18" charset="0"/>
                <a:cs typeface="Arial" pitchFamily="34" charset="0"/>
              </a:rPr>
              <a:t>D) El resumen antes del examen: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s-ES" sz="2800" b="1" i="0" u="none" strike="noStrik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Calibri" pitchFamily="34" charset="0"/>
                <a:ea typeface="Times New Roman" pitchFamily="18" charset="0"/>
                <a:cs typeface="Arial" pitchFamily="34" charset="0"/>
              </a:rPr>
              <a:t>Se trata de desarrollar ahora el esquema,</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s-ES" sz="2800" b="1" i="0" u="none" strike="noStrik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Calibri" pitchFamily="34" charset="0"/>
                <a:ea typeface="Times New Roman" pitchFamily="18" charset="0"/>
                <a:cs typeface="Arial" pitchFamily="34" charset="0"/>
              </a:rPr>
              <a:t> relacionar las ideas. Las ideas que se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s-ES" sz="2800" b="1" i="0" u="none" strike="noStrik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Calibri" pitchFamily="34" charset="0"/>
                <a:ea typeface="Times New Roman" pitchFamily="18" charset="0"/>
                <a:cs typeface="Arial" pitchFamily="34" charset="0"/>
              </a:rPr>
              <a:t>expongan deben tener unidad. Intenta expresarte con tus propias palabras.</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s-ES" sz="2800" b="1" i="0" u="none" strike="noStrik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Calibri" pitchFamily="34" charset="0"/>
                <a:ea typeface="Times New Roman" pitchFamily="18" charset="0"/>
                <a:cs typeface="Arial" pitchFamily="34" charset="0"/>
              </a:rPr>
              <a:t> </a:t>
            </a:r>
          </a:p>
          <a:p>
            <a:pPr algn="just" fontAlgn="base">
              <a:spcBef>
                <a:spcPct val="0"/>
              </a:spcBef>
              <a:spcAft>
                <a:spcPct val="0"/>
              </a:spcAft>
            </a:pPr>
            <a:r>
              <a:rPr lang="es-ES" sz="2800" b="1" dirty="0" smtClean="0">
                <a:ln w="17780" cmpd="sng">
                  <a:solidFill>
                    <a:srgbClr val="FFFFFF"/>
                  </a:solidFill>
                  <a:prstDash val="solid"/>
                  <a:miter lim="800000"/>
                </a:ln>
                <a:solidFill>
                  <a:srgbClr val="FFFF00"/>
                </a:solidFill>
                <a:effectLst>
                  <a:outerShdw blurRad="50800" algn="tl" rotWithShape="0">
                    <a:srgbClr val="000000"/>
                  </a:outerShdw>
                </a:effectLst>
                <a:latin typeface="Calibri" pitchFamily="34" charset="0"/>
                <a:ea typeface="Times New Roman" pitchFamily="18" charset="0"/>
                <a:cs typeface="Arial" pitchFamily="34" charset="0"/>
              </a:rPr>
              <a:t>E) Ejercita la memoria cada día: </a:t>
            </a:r>
            <a:r>
              <a:rPr lang="es-ES" sz="2800" b="1" spc="5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Calibri" pitchFamily="34" charset="0"/>
                <a:ea typeface="Times New Roman" pitchFamily="18" charset="0"/>
                <a:cs typeface="Arial" pitchFamily="34" charset="0"/>
              </a:rPr>
              <a:t>Esto permitirá fijar los contenidos y retenerlos. Es mejor memorizar después de los descansos. La clave no está más que en repetir varias veces lo que quieres aprender y recitarlo en voz alta. Recuerda que puedes usar algunas técnicas nemotécnicas, tales como relacionar texto con dibujos, buscar rimas, recordar las iniciales de las primeras palabras, etc. </a:t>
            </a:r>
            <a:endParaRPr lang="es-ES" sz="2800" b="1" spc="5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1800" b="1" i="0" u="none" strike="noStrik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cs typeface="Arial" pitchFamily="34" charset="0"/>
            </a:endParaRPr>
          </a:p>
        </p:txBody>
      </p:sp>
      <p:pic>
        <p:nvPicPr>
          <p:cNvPr id="4098" name="Picture 2" descr="http://blog.educastur.es/proaperezdeayala/files/2010/05/subrayar.jpg"/>
          <p:cNvPicPr>
            <a:picLocks noChangeAspect="1" noChangeArrowheads="1"/>
          </p:cNvPicPr>
          <p:nvPr/>
        </p:nvPicPr>
        <p:blipFill>
          <a:blip r:embed="rId2" cstate="email"/>
          <a:srcRect/>
          <a:stretch>
            <a:fillRect/>
          </a:stretch>
        </p:blipFill>
        <p:spPr bwMode="auto">
          <a:xfrm>
            <a:off x="6810415" y="151045"/>
            <a:ext cx="1872208" cy="1239818"/>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69633"/>
                                        </p:tgtEl>
                                        <p:attrNameLst>
                                          <p:attrName>style.visibility</p:attrName>
                                        </p:attrNameLst>
                                      </p:cBhvr>
                                      <p:to>
                                        <p:strVal val="visible"/>
                                      </p:to>
                                    </p:set>
                                    <p:animEffect transition="in" filter="wheel(4)">
                                      <p:cBhvr>
                                        <p:cTn id="7" dur="3000"/>
                                        <p:tgtEl>
                                          <p:spTgt spid="696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3"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ChangeArrowheads="1"/>
          </p:cNvSpPr>
          <p:nvPr/>
        </p:nvSpPr>
        <p:spPr bwMode="auto">
          <a:xfrm>
            <a:off x="251520" y="836712"/>
            <a:ext cx="8676456" cy="31085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2800" b="1" i="0" u="none" strike="noStrike" normalizeH="0" baseline="0" dirty="0" smtClean="0">
                <a:ln w="17780" cmpd="sng">
                  <a:solidFill>
                    <a:srgbClr val="FFFFFF"/>
                  </a:solidFill>
                  <a:prstDash val="solid"/>
                  <a:miter lim="800000"/>
                </a:ln>
                <a:solidFill>
                  <a:srgbClr val="FFFF00"/>
                </a:solidFill>
                <a:effectLst>
                  <a:outerShdw blurRad="50800" algn="tl" rotWithShape="0">
                    <a:srgbClr val="000000"/>
                  </a:outerShdw>
                </a:effectLst>
                <a:latin typeface="Calibri" pitchFamily="34" charset="0"/>
                <a:ea typeface="Times New Roman" pitchFamily="18" charset="0"/>
                <a:cs typeface="Arial" pitchFamily="34" charset="0"/>
              </a:rPr>
              <a:t>F) ¿Por qué se nos olvidan las cosas?: </a:t>
            </a:r>
            <a:r>
              <a:rPr kumimoji="0" lang="es-ES" sz="2800" b="1" i="0" u="none" strike="noStrik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Calibri" pitchFamily="34" charset="0"/>
                <a:ea typeface="Times New Roman" pitchFamily="18" charset="0"/>
                <a:cs typeface="Arial" pitchFamily="34" charset="0"/>
              </a:rPr>
              <a:t>Lo memorizado, antes de dormir se conserva mejor. La mayoría de las cosas se olvidan en 24 horas, así que lo mejor es siempre repasar lo del día anterior. El repaso te servirá de calentamiento. Las cosas hay que repasarlas continuamente y con antelación, de lo contrario, olvidarás todo.</a:t>
            </a:r>
            <a:endParaRPr kumimoji="0" lang="es-ES" sz="4000" b="1" i="0" u="none" strike="noStrike" normalizeH="0" baseline="0" dirty="0" smtClean="0">
              <a:ln w="12700" cmpd="sng">
                <a:solidFill>
                  <a:schemeClr val="tx1"/>
                </a:solidFill>
                <a:prstDash val="solid"/>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pitchFamily="34" charset="0"/>
              <a:cs typeface="Arial" pitchFamily="34" charset="0"/>
            </a:endParaRPr>
          </a:p>
        </p:txBody>
      </p:sp>
      <p:pic>
        <p:nvPicPr>
          <p:cNvPr id="3074" name="Picture 2" descr="http://profile.ak.fbcdn.net/hprofile-ak-snc4/hs333.snc4/41791_100648429992809_4179_n.jpg"/>
          <p:cNvPicPr>
            <a:picLocks noChangeAspect="1" noChangeArrowheads="1"/>
          </p:cNvPicPr>
          <p:nvPr/>
        </p:nvPicPr>
        <p:blipFill>
          <a:blip r:embed="rId2" cstate="email"/>
          <a:srcRect/>
          <a:stretch>
            <a:fillRect/>
          </a:stretch>
        </p:blipFill>
        <p:spPr bwMode="auto">
          <a:xfrm>
            <a:off x="6105201" y="4680520"/>
            <a:ext cx="1707159" cy="198884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4033"/>
                                        </p:tgtEl>
                                        <p:attrNameLst>
                                          <p:attrName>style.visibility</p:attrName>
                                        </p:attrNameLst>
                                      </p:cBhvr>
                                      <p:to>
                                        <p:strVal val="visible"/>
                                      </p:to>
                                    </p:set>
                                    <p:animEffect transition="in" filter="circle(in)">
                                      <p:cBhvr>
                                        <p:cTn id="7" dur="3000"/>
                                        <p:tgtEl>
                                          <p:spTgt spid="440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3"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1"/>
          <p:cNvSpPr>
            <a:spLocks noChangeArrowheads="1"/>
          </p:cNvSpPr>
          <p:nvPr/>
        </p:nvSpPr>
        <p:spPr bwMode="auto">
          <a:xfrm>
            <a:off x="179512" y="765285"/>
            <a:ext cx="8748464"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2800" b="1" i="0" u="none" strike="noStrike" spc="50" normalizeH="0" baseline="0" dirty="0" smtClean="0">
                <a:ln w="12700" cmpd="sng">
                  <a:solidFill>
                    <a:schemeClr val="tx1"/>
                  </a:solidFill>
                  <a:prstDash val="solid"/>
                </a:ln>
                <a:solidFill>
                  <a:srgbClr val="FFFF00"/>
                </a:solidFill>
                <a:effectLst>
                  <a:glow rad="53100">
                    <a:schemeClr val="accent6">
                      <a:satMod val="180000"/>
                      <a:alpha val="30000"/>
                    </a:schemeClr>
                  </a:glow>
                </a:effectLst>
                <a:latin typeface="Calibri" pitchFamily="34" charset="0"/>
                <a:ea typeface="Times New Roman" pitchFamily="18" charset="0"/>
                <a:cs typeface="Wingdings 2" pitchFamily="18" charset="2"/>
              </a:rPr>
              <a:t>Seguro que al leer este apartado ha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s-ES" sz="2800" b="1" i="0" u="none" strike="noStrike" spc="50" normalizeH="0" baseline="0" dirty="0" smtClean="0">
                <a:ln w="12700" cmpd="sng">
                  <a:solidFill>
                    <a:schemeClr val="tx1"/>
                  </a:solidFill>
                  <a:prstDash val="solid"/>
                </a:ln>
                <a:solidFill>
                  <a:srgbClr val="FFFF00"/>
                </a:solidFill>
                <a:effectLst>
                  <a:glow rad="53100">
                    <a:schemeClr val="accent6">
                      <a:satMod val="180000"/>
                      <a:alpha val="30000"/>
                    </a:schemeClr>
                  </a:glow>
                </a:effectLst>
                <a:latin typeface="Calibri" pitchFamily="34" charset="0"/>
                <a:ea typeface="Times New Roman" pitchFamily="18" charset="0"/>
                <a:cs typeface="Wingdings 2" pitchFamily="18" charset="2"/>
              </a:rPr>
              <a:t>surgido en tu mente un paralelismo con</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s-ES" sz="2800" b="1" i="0" u="none" strike="noStrike" spc="50" normalizeH="0" baseline="0" dirty="0" smtClean="0">
                <a:ln w="12700" cmpd="sng">
                  <a:solidFill>
                    <a:schemeClr val="tx1"/>
                  </a:solidFill>
                  <a:prstDash val="solid"/>
                </a:ln>
                <a:solidFill>
                  <a:srgbClr val="FFFF00"/>
                </a:solidFill>
                <a:effectLst>
                  <a:glow rad="53100">
                    <a:schemeClr val="accent6">
                      <a:satMod val="180000"/>
                      <a:alpha val="30000"/>
                    </a:schemeClr>
                  </a:glow>
                </a:effectLst>
                <a:latin typeface="Calibri" pitchFamily="34" charset="0"/>
                <a:ea typeface="Times New Roman" pitchFamily="18" charset="0"/>
                <a:cs typeface="Wingdings 2" pitchFamily="18" charset="2"/>
              </a:rPr>
              <a:t> el método 2LSERER. </a:t>
            </a:r>
          </a:p>
          <a:p>
            <a:pPr marL="0" marR="0" lvl="0" indent="0" algn="just" defTabSz="914400" rtl="0" eaLnBrk="1" fontAlgn="base" latinLnBrk="0" hangingPunct="1">
              <a:lnSpc>
                <a:spcPct val="100000"/>
              </a:lnSpc>
              <a:spcBef>
                <a:spcPct val="0"/>
              </a:spcBef>
              <a:spcAft>
                <a:spcPct val="0"/>
              </a:spcAft>
              <a:buClrTx/>
              <a:buSzTx/>
              <a:buFontTx/>
              <a:buNone/>
              <a:tabLst/>
            </a:pPr>
            <a:endParaRPr lang="es-ES" sz="2800" b="1" spc="50" dirty="0" smtClean="0">
              <a:ln w="12700" cmpd="sng">
                <a:solidFill>
                  <a:schemeClr val="tx1"/>
                </a:solidFill>
                <a:prstDash val="solid"/>
              </a:ln>
              <a:solidFill>
                <a:srgbClr val="FFFF00"/>
              </a:solidFill>
              <a:effectLst>
                <a:glow rad="53100">
                  <a:schemeClr val="accent6">
                    <a:satMod val="180000"/>
                    <a:alpha val="30000"/>
                  </a:schemeClr>
                </a:glow>
              </a:effectLst>
              <a:latin typeface="Calibri" pitchFamily="34" charset="0"/>
              <a:ea typeface="Times New Roman" pitchFamily="18" charset="0"/>
              <a:cs typeface="Wingdings 2" pitchFamily="18" charset="2"/>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s-ES" sz="2800" b="1" i="0" u="none" strike="noStrike" spc="50" normalizeH="0" baseline="0" dirty="0" smtClean="0">
                <a:ln w="12700" cmpd="sng">
                  <a:solidFill>
                    <a:schemeClr val="tx1"/>
                  </a:solidFill>
                  <a:prstDash val="solid"/>
                </a:ln>
                <a:solidFill>
                  <a:srgbClr val="FFFF00"/>
                </a:solidFill>
                <a:effectLst>
                  <a:glow rad="53100">
                    <a:schemeClr val="accent6">
                      <a:satMod val="180000"/>
                      <a:alpha val="30000"/>
                    </a:schemeClr>
                  </a:glow>
                </a:effectLst>
                <a:latin typeface="Calibri" pitchFamily="34" charset="0"/>
                <a:ea typeface="Times New Roman" pitchFamily="18" charset="0"/>
                <a:cs typeface="Wingdings 2" pitchFamily="18" charset="2"/>
              </a:rPr>
              <a:t>Las técnicas de estudio son similares a la forma de preparar un examen ya que la mejor forma de preparar un examen es estudiar adecuadamente. </a:t>
            </a:r>
          </a:p>
          <a:p>
            <a:pPr marL="0" marR="0" lvl="0" indent="0" algn="just" defTabSz="914400" rtl="0" eaLnBrk="1" fontAlgn="base" latinLnBrk="0" hangingPunct="1">
              <a:lnSpc>
                <a:spcPct val="100000"/>
              </a:lnSpc>
              <a:spcBef>
                <a:spcPct val="0"/>
              </a:spcBef>
              <a:spcAft>
                <a:spcPct val="0"/>
              </a:spcAft>
              <a:buClrTx/>
              <a:buSzTx/>
              <a:buFontTx/>
              <a:buNone/>
              <a:tabLst/>
            </a:pPr>
            <a:endParaRPr lang="es-ES" sz="2800" b="1" spc="50" dirty="0" smtClean="0">
              <a:ln w="12700" cmpd="sng">
                <a:solidFill>
                  <a:schemeClr val="tx1"/>
                </a:solidFill>
                <a:prstDash val="solid"/>
              </a:ln>
              <a:solidFill>
                <a:srgbClr val="FFFF00"/>
              </a:solidFill>
              <a:effectLst>
                <a:glow rad="53100">
                  <a:schemeClr val="accent6">
                    <a:satMod val="180000"/>
                    <a:alpha val="30000"/>
                  </a:schemeClr>
                </a:glow>
              </a:effectLst>
              <a:latin typeface="Calibri" pitchFamily="34" charset="0"/>
              <a:ea typeface="Times New Roman" pitchFamily="18" charset="0"/>
              <a:cs typeface="Wingdings 2" pitchFamily="18" charset="2"/>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s-ES" sz="2800" b="1" i="0" u="none" strike="noStrike" spc="50" normalizeH="0" baseline="0" dirty="0" smtClean="0">
                <a:ln w="12700" cmpd="sng">
                  <a:solidFill>
                    <a:schemeClr val="tx1"/>
                  </a:solidFill>
                  <a:prstDash val="solid"/>
                </a:ln>
                <a:solidFill>
                  <a:srgbClr val="92D050"/>
                </a:solidFill>
                <a:effectLst>
                  <a:glow rad="53100">
                    <a:schemeClr val="accent6">
                      <a:satMod val="180000"/>
                      <a:alpha val="30000"/>
                    </a:schemeClr>
                  </a:glow>
                </a:effectLst>
                <a:latin typeface="Calibri" pitchFamily="34" charset="0"/>
                <a:ea typeface="Times New Roman" pitchFamily="18" charset="0"/>
                <a:cs typeface="Wingdings 2" pitchFamily="18" charset="2"/>
              </a:rPr>
              <a:t>ÁNIMO Y ADELANTE. SEGURO QUE SI SIGUES LOS PASOS TENDRÁS ÉXITO. </a:t>
            </a:r>
            <a:endParaRPr kumimoji="0" lang="es-ES" sz="4000" b="1" i="0" u="none" strike="noStrike" spc="50" normalizeH="0" baseline="0" dirty="0" smtClean="0">
              <a:ln w="12700" cmpd="sng">
                <a:solidFill>
                  <a:schemeClr val="tx1"/>
                </a:solidFill>
                <a:prstDash val="solid"/>
              </a:ln>
              <a:solidFill>
                <a:srgbClr val="92D050"/>
              </a:solidFill>
              <a:effectLst>
                <a:glow rad="53100">
                  <a:schemeClr val="accent6">
                    <a:satMod val="180000"/>
                    <a:alpha val="30000"/>
                  </a:schemeClr>
                </a:glow>
              </a:effectLst>
              <a:latin typeface="Arial" pitchFamily="34" charset="0"/>
              <a:cs typeface="Arial" pitchFamily="34" charset="0"/>
            </a:endParaRPr>
          </a:p>
        </p:txBody>
      </p:sp>
      <p:pic>
        <p:nvPicPr>
          <p:cNvPr id="2050" name="Picture 2" descr="http://us.123rf.com/400wm/400/400/suravid/suravid0802/suravid080200168/2516329-aprobar-s-mbolo-ver-m-s-en-mi-cartera.jpg"/>
          <p:cNvPicPr>
            <a:picLocks noChangeAspect="1" noChangeArrowheads="1"/>
          </p:cNvPicPr>
          <p:nvPr/>
        </p:nvPicPr>
        <p:blipFill>
          <a:blip r:embed="rId2" cstate="email">
            <a:clrChange>
              <a:clrFrom>
                <a:srgbClr val="FFFFFF"/>
              </a:clrFrom>
              <a:clrTo>
                <a:srgbClr val="FFFFFF">
                  <a:alpha val="0"/>
                </a:srgbClr>
              </a:clrTo>
            </a:clrChange>
          </a:blip>
          <a:srcRect/>
          <a:stretch>
            <a:fillRect/>
          </a:stretch>
        </p:blipFill>
        <p:spPr bwMode="auto">
          <a:xfrm>
            <a:off x="6732240" y="0"/>
            <a:ext cx="2016224" cy="151216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81921"/>
                                        </p:tgtEl>
                                        <p:attrNameLst>
                                          <p:attrName>style.visibility</p:attrName>
                                        </p:attrNameLst>
                                      </p:cBhvr>
                                      <p:to>
                                        <p:strVal val="visible"/>
                                      </p:to>
                                    </p:set>
                                    <p:animEffect transition="in" filter="circle(out)">
                                      <p:cBhvr>
                                        <p:cTn id="7" dur="3000"/>
                                        <p:tgtEl>
                                          <p:spTgt spid="819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1" grpId="0"/>
    </p:bldLst>
  </p:timing>
</p:sld>
</file>

<file path=ppt/slides/slide6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Tree>
  </p:cSld>
  <p:clrMapOvr>
    <a:masterClrMapping/>
  </p:clrMapOvr>
  <p:transition spd="slow">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1"/>
          <p:cNvSpPr>
            <a:spLocks noChangeArrowheads="1"/>
          </p:cNvSpPr>
          <p:nvPr/>
        </p:nvSpPr>
        <p:spPr bwMode="auto">
          <a:xfrm>
            <a:off x="251520" y="912367"/>
            <a:ext cx="8568953"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571500" marR="0" lvl="0" indent="-571500" algn="just" defTabSz="914400" rtl="0" eaLnBrk="1" fontAlgn="base" latinLnBrk="0" hangingPunct="1">
              <a:lnSpc>
                <a:spcPct val="100000"/>
              </a:lnSpc>
              <a:spcBef>
                <a:spcPct val="0"/>
              </a:spcBef>
              <a:spcAft>
                <a:spcPct val="0"/>
              </a:spcAft>
              <a:buClrTx/>
              <a:buSzTx/>
              <a:buFontTx/>
              <a:buAutoNum type="romanUcPeriod"/>
              <a:tabLst/>
            </a:pPr>
            <a:r>
              <a:rPr kumimoji="0" lang="es-ES" sz="4400" b="1" i="0" u="sng" normalizeH="0" baseline="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Arial" pitchFamily="34" charset="0"/>
                <a:ea typeface="Calibri" pitchFamily="34" charset="0"/>
                <a:cs typeface="Times New Roman" pitchFamily="18" charset="0"/>
              </a:rPr>
              <a:t>LUGAR Y PLANIFICACIÓN DE ESTUDIO</a:t>
            </a:r>
          </a:p>
          <a:p>
            <a:pPr marL="514350" marR="0" lvl="0" indent="-514350" algn="just" defTabSz="914400" rtl="0" eaLnBrk="1" fontAlgn="base" latinLnBrk="0" hangingPunct="1">
              <a:lnSpc>
                <a:spcPct val="100000"/>
              </a:lnSpc>
              <a:spcBef>
                <a:spcPct val="0"/>
              </a:spcBef>
              <a:spcAft>
                <a:spcPct val="0"/>
              </a:spcAft>
              <a:buClrTx/>
              <a:buSzTx/>
              <a:buFontTx/>
              <a:buAutoNum type="romanUcPeriod"/>
              <a:tabLst/>
            </a:pPr>
            <a:endParaRPr kumimoji="0" lang="es-ES" sz="4000" b="1" i="0" u="none" normalizeH="0" baseline="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Arial" pitchFamily="34" charset="0"/>
            </a:endParaRPr>
          </a:p>
          <a:p>
            <a:pPr marL="514350" marR="0" lvl="0" indent="-514350" algn="just" defTabSz="914400" rtl="0" eaLnBrk="1" fontAlgn="base" latinLnBrk="0" hangingPunct="1">
              <a:lnSpc>
                <a:spcPct val="100000"/>
              </a:lnSpc>
              <a:spcBef>
                <a:spcPct val="0"/>
              </a:spcBef>
              <a:spcAft>
                <a:spcPct val="0"/>
              </a:spcAft>
              <a:buClrTx/>
              <a:buSzTx/>
              <a:buFontTx/>
              <a:buAutoNum type="romanUcPeriod"/>
              <a:tabLst/>
            </a:pPr>
            <a:endParaRPr lang="es-ES" sz="40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Arial" pitchFamily="34" charset="0"/>
            </a:endParaRPr>
          </a:p>
          <a:p>
            <a:pPr marL="514350" marR="0" lvl="0" indent="-514350" algn="just" defTabSz="914400" rtl="0" eaLnBrk="1" fontAlgn="base" latinLnBrk="0" hangingPunct="1">
              <a:lnSpc>
                <a:spcPct val="100000"/>
              </a:lnSpc>
              <a:spcBef>
                <a:spcPct val="0"/>
              </a:spcBef>
              <a:spcAft>
                <a:spcPct val="0"/>
              </a:spcAft>
              <a:buClrTx/>
              <a:buSzTx/>
              <a:buFontTx/>
              <a:buAutoNum type="romanUcPeriod"/>
              <a:tabLst/>
            </a:pPr>
            <a:endParaRPr kumimoji="0" lang="es-ES" sz="4000" b="1" i="0" u="none" normalizeH="0" baseline="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Arial" pitchFamily="34" charset="0"/>
            </a:endParaRPr>
          </a:p>
          <a:p>
            <a:pPr marL="514350" marR="0" lvl="0" indent="-514350" algn="just" defTabSz="914400" rtl="0" eaLnBrk="1" fontAlgn="base" latinLnBrk="0" hangingPunct="1">
              <a:lnSpc>
                <a:spcPct val="100000"/>
              </a:lnSpc>
              <a:spcBef>
                <a:spcPct val="0"/>
              </a:spcBef>
              <a:spcAft>
                <a:spcPct val="0"/>
              </a:spcAft>
              <a:buClrTx/>
              <a:buSzTx/>
              <a:buFontTx/>
              <a:buAutoNum type="romanUcPeriod"/>
              <a:tabLst/>
            </a:pPr>
            <a:endParaRPr kumimoji="0" lang="es-ES" sz="4000" b="1" i="0" u="none" normalizeH="0" baseline="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3600" b="1" i="0" u="none" normalizeH="0" baseline="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pitchFamily="34" charset="0"/>
                <a:ea typeface="Calibri" pitchFamily="34" charset="0"/>
                <a:cs typeface="Times New Roman" pitchFamily="18" charset="0"/>
              </a:rPr>
              <a:t>MI LUGAR DE ESTUDIO </a:t>
            </a:r>
            <a:endParaRPr kumimoji="0" lang="es-ES" sz="3200" b="1" i="0" u="none" normalizeH="0" baseline="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3600" b="1" i="0" u="none" normalizeH="0" baseline="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pitchFamily="34" charset="0"/>
                <a:ea typeface="Calibri" pitchFamily="34" charset="0"/>
                <a:cs typeface="Times New Roman" pitchFamily="18" charset="0"/>
              </a:rPr>
              <a:t>PLANIFICO Y ME ORGANIZO </a:t>
            </a:r>
            <a:endParaRPr kumimoji="0" lang="es-ES" sz="4800" b="1" i="0" u="none" normalizeH="0" baseline="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pitchFamily="34" charset="0"/>
            </a:endParaRPr>
          </a:p>
        </p:txBody>
      </p:sp>
      <p:pic>
        <p:nvPicPr>
          <p:cNvPr id="63490" name="Picture 2" descr="http://2.bp.blogspot.com/_UMWIq5wD2k0/R9JuuzxSsnI/AAAAAAAAACc/5t2UXon-qlw/s400/estudiando.gif"/>
          <p:cNvPicPr>
            <a:picLocks noChangeAspect="1" noChangeArrowheads="1"/>
          </p:cNvPicPr>
          <p:nvPr/>
        </p:nvPicPr>
        <p:blipFill>
          <a:blip r:embed="rId2" cstate="email">
            <a:duotone>
              <a:prstClr val="black"/>
              <a:schemeClr val="accent2">
                <a:tint val="45000"/>
                <a:satMod val="400000"/>
              </a:schemeClr>
            </a:duotone>
          </a:blip>
          <a:srcRect/>
          <a:stretch>
            <a:fillRect/>
          </a:stretch>
        </p:blipFill>
        <p:spPr bwMode="auto">
          <a:xfrm>
            <a:off x="5940152" y="2204864"/>
            <a:ext cx="2263935" cy="2276872"/>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81921"/>
                                        </p:tgtEl>
                                        <p:attrNameLst>
                                          <p:attrName>style.visibility</p:attrName>
                                        </p:attrNameLst>
                                      </p:cBhvr>
                                      <p:to>
                                        <p:strVal val="visible"/>
                                      </p:to>
                                    </p:set>
                                    <p:animEffect transition="in" filter="diamond(in)">
                                      <p:cBhvr>
                                        <p:cTn id="7" dur="3000"/>
                                        <p:tgtEl>
                                          <p:spTgt spid="819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1"/>
          <p:cNvSpPr>
            <a:spLocks noChangeArrowheads="1"/>
          </p:cNvSpPr>
          <p:nvPr/>
        </p:nvSpPr>
        <p:spPr bwMode="auto">
          <a:xfrm>
            <a:off x="216024" y="339035"/>
            <a:ext cx="8748464"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514350" marR="0" lvl="0" indent="-514350" algn="just" defTabSz="914400" rtl="0" eaLnBrk="1" fontAlgn="base" latinLnBrk="0" hangingPunct="1">
              <a:lnSpc>
                <a:spcPct val="100000"/>
              </a:lnSpc>
              <a:spcBef>
                <a:spcPct val="0"/>
              </a:spcBef>
              <a:spcAft>
                <a:spcPct val="0"/>
              </a:spcAft>
              <a:buClrTx/>
              <a:buSzTx/>
              <a:buFontTx/>
              <a:buAutoNum type="romanUcPeriod"/>
              <a:tabLst/>
            </a:pPr>
            <a:r>
              <a:rPr kumimoji="0" lang="es-ES" sz="2400" b="1" i="0" u="none" normalizeH="0" baseline="0" dirty="0" smtClean="0">
                <a:ln w="17780" cmpd="sng">
                  <a:solidFill>
                    <a:schemeClr val="bg1"/>
                  </a:solidFill>
                  <a:prstDash val="solid"/>
                  <a:miter lim="800000"/>
                </a:ln>
                <a:solidFill>
                  <a:srgbClr val="C00000"/>
                </a:solidFill>
                <a:effectLst>
                  <a:outerShdw blurRad="50800" algn="tl" rotWithShape="0">
                    <a:srgbClr val="000000"/>
                  </a:outerShdw>
                </a:effectLst>
                <a:latin typeface="Arial" pitchFamily="34" charset="0"/>
                <a:ea typeface="Calibri" pitchFamily="34" charset="0"/>
                <a:cs typeface="Times New Roman" pitchFamily="18" charset="0"/>
              </a:rPr>
              <a:t>¿DÓNDE ESTUDIAR? CONDICIONES PARA EL ESTUDIO Y PLANIFICACIÓN</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ES" b="1" i="0" u="none" normalizeH="0" baseline="0" dirty="0" smtClean="0">
              <a:ln w="31550" cmpd="sng">
                <a:solidFill>
                  <a:srgbClr val="C00000"/>
                </a:solidFill>
                <a:prstDash val="solid"/>
              </a:ln>
              <a:solidFill>
                <a:srgbClr val="FFFFFF"/>
              </a:solidFill>
              <a:effectLst>
                <a:outerShdw blurRad="41275" dist="12700" dir="12000000" algn="tl" rotWithShape="0">
                  <a:srgbClr val="000000">
                    <a:alpha val="40000"/>
                  </a:srgbClr>
                </a:outerShdw>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S" sz="2000" b="1" i="1" u="none" normalizeH="0" baseline="0"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Arial" pitchFamily="34" charset="0"/>
                <a:ea typeface="Calibri" pitchFamily="34" charset="0"/>
                <a:cs typeface="Times New Roman" pitchFamily="18" charset="0"/>
              </a:rPr>
              <a:t>Habitación o lugar de estudio</a:t>
            </a:r>
            <a:r>
              <a:rPr kumimoji="0" lang="es-ES" sz="2000" b="1" i="0" u="none" normalizeH="0" baseline="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ea typeface="Calibri" pitchFamily="34" charset="0"/>
                <a:cs typeface="Times New Roman" pitchFamily="18" charset="0"/>
              </a:rPr>
              <a:t>: Siempre el mismo, el más tranquilo, lejos de distracciones y  ruidos molestos…</a:t>
            </a:r>
          </a:p>
          <a:p>
            <a:pPr marL="0" marR="0" lvl="0" indent="0" algn="just" defTabSz="914400" rtl="0" eaLnBrk="0" fontAlgn="base" latinLnBrk="0" hangingPunct="0">
              <a:lnSpc>
                <a:spcPct val="100000"/>
              </a:lnSpc>
              <a:spcBef>
                <a:spcPct val="0"/>
              </a:spcBef>
              <a:spcAft>
                <a:spcPct val="0"/>
              </a:spcAft>
              <a:buClrTx/>
              <a:buSzTx/>
              <a:tabLst/>
            </a:pPr>
            <a:endParaRPr kumimoji="0" lang="es-ES" b="1" i="0" u="none" normalizeH="0" baseline="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S" sz="2000" b="1" i="1" u="none" normalizeH="0" baseline="0"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Arial" pitchFamily="34" charset="0"/>
                <a:ea typeface="Calibri" pitchFamily="34" charset="0"/>
                <a:cs typeface="Times New Roman" pitchFamily="18" charset="0"/>
              </a:rPr>
              <a:t>Mesa y silla</a:t>
            </a:r>
            <a:r>
              <a:rPr kumimoji="0" lang="es-ES" sz="2000" b="1" i="0" u="none" normalizeH="0" baseline="0"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Arial" pitchFamily="34" charset="0"/>
                <a:ea typeface="Calibri" pitchFamily="34" charset="0"/>
                <a:cs typeface="Times New Roman" pitchFamily="18" charset="0"/>
              </a:rPr>
              <a:t>: </a:t>
            </a:r>
            <a:r>
              <a:rPr kumimoji="0" lang="es-ES" sz="2000" b="1" i="0" u="none" normalizeH="0" baseline="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ea typeface="Calibri" pitchFamily="34" charset="0"/>
                <a:cs typeface="Times New Roman" pitchFamily="18" charset="0"/>
              </a:rPr>
              <a:t>amplia y con todo lo necesario y la silla con respaldo recto y cómoda. Evitar el sofá, disminuye la atención.</a:t>
            </a:r>
          </a:p>
          <a:p>
            <a:pPr marL="0" marR="0" lvl="0" indent="0" algn="just" defTabSz="914400" rtl="0" eaLnBrk="0" fontAlgn="base" latinLnBrk="0" hangingPunct="0">
              <a:lnSpc>
                <a:spcPct val="100000"/>
              </a:lnSpc>
              <a:spcBef>
                <a:spcPct val="0"/>
              </a:spcBef>
              <a:spcAft>
                <a:spcPct val="0"/>
              </a:spcAft>
              <a:buClrTx/>
              <a:buSzTx/>
              <a:tabLst/>
            </a:pPr>
            <a:endParaRPr kumimoji="0" lang="es-ES" b="1" i="0" u="none" normalizeH="0" baseline="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S" sz="2000" b="1" i="1" u="none" normalizeH="0" baseline="0"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Arial" pitchFamily="34" charset="0"/>
                <a:ea typeface="Calibri" pitchFamily="34" charset="0"/>
                <a:cs typeface="Times New Roman" pitchFamily="18" charset="0"/>
              </a:rPr>
              <a:t>Iluminación:</a:t>
            </a:r>
            <a:r>
              <a:rPr kumimoji="0" lang="es-ES" sz="2000" b="1" i="0" u="none" normalizeH="0" baseline="0"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Arial" pitchFamily="34" charset="0"/>
                <a:ea typeface="Calibri" pitchFamily="34" charset="0"/>
                <a:cs typeface="Times New Roman" pitchFamily="18" charset="0"/>
              </a:rPr>
              <a:t> </a:t>
            </a:r>
            <a:r>
              <a:rPr kumimoji="0" lang="es-ES" sz="2000" b="1" i="0" u="none" normalizeH="0" baseline="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ea typeface="Calibri" pitchFamily="34" charset="0"/>
                <a:cs typeface="Times New Roman" pitchFamily="18" charset="0"/>
              </a:rPr>
              <a:t>Por la izquierda. Preferible luz natural. Iluminación deficiente o excesiva produce fatiga.</a:t>
            </a:r>
          </a:p>
          <a:p>
            <a:pPr marL="0" marR="0" lvl="0" indent="0" algn="just" defTabSz="914400" rtl="0" eaLnBrk="0" fontAlgn="base" latinLnBrk="0" hangingPunct="0">
              <a:lnSpc>
                <a:spcPct val="100000"/>
              </a:lnSpc>
              <a:spcBef>
                <a:spcPct val="0"/>
              </a:spcBef>
              <a:spcAft>
                <a:spcPct val="0"/>
              </a:spcAft>
              <a:buClrTx/>
              <a:buSzTx/>
              <a:tabLst/>
            </a:pPr>
            <a:endParaRPr kumimoji="0" lang="es-ES" b="1" i="0" u="none" normalizeH="0" baseline="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S" sz="2000" b="1" i="1" u="none" normalizeH="0" baseline="0"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Arial" pitchFamily="34" charset="0"/>
                <a:ea typeface="Calibri" pitchFamily="34" charset="0"/>
                <a:cs typeface="Times New Roman" pitchFamily="18" charset="0"/>
              </a:rPr>
              <a:t>Temperatura ni frío ni calor excesivo</a:t>
            </a:r>
            <a:r>
              <a:rPr lang="es-ES" sz="2000" b="1"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Arial" pitchFamily="34" charset="0"/>
                <a:ea typeface="Calibri" pitchFamily="34" charset="0"/>
                <a:cs typeface="Times New Roman" pitchFamily="18" charset="0"/>
              </a:rPr>
              <a:t>:</a:t>
            </a:r>
            <a:r>
              <a:rPr kumimoji="0" lang="es-ES" sz="2000" b="1" i="0" u="none" normalizeH="0" baseline="0"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Arial" pitchFamily="34" charset="0"/>
                <a:ea typeface="Calibri" pitchFamily="34" charset="0"/>
                <a:cs typeface="Times New Roman" pitchFamily="18" charset="0"/>
              </a:rPr>
              <a:t> </a:t>
            </a:r>
            <a:r>
              <a:rPr kumimoji="0" lang="es-ES" sz="2000" b="1" i="0" u="none" normalizeH="0" baseline="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ea typeface="Calibri" pitchFamily="34" charset="0"/>
                <a:cs typeface="Times New Roman" pitchFamily="18" charset="0"/>
              </a:rPr>
              <a:t>De 20º a 22ºc</a:t>
            </a:r>
          </a:p>
          <a:p>
            <a:pPr marL="0" marR="0" lvl="0" indent="0" algn="just" defTabSz="914400" rtl="0" eaLnBrk="0" fontAlgn="base" latinLnBrk="0" hangingPunct="0">
              <a:lnSpc>
                <a:spcPct val="100000"/>
              </a:lnSpc>
              <a:spcBef>
                <a:spcPct val="0"/>
              </a:spcBef>
              <a:spcAft>
                <a:spcPct val="0"/>
              </a:spcAft>
              <a:buClrTx/>
              <a:buSzTx/>
              <a:tabLst/>
            </a:pPr>
            <a:endParaRPr kumimoji="0" lang="es-ES" b="1" i="0" u="none" normalizeH="0" baseline="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S" sz="2000" b="1" i="1" u="none" normalizeH="0" baseline="0"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Arial" pitchFamily="34" charset="0"/>
                <a:ea typeface="Calibri" pitchFamily="34" charset="0"/>
                <a:cs typeface="Times New Roman" pitchFamily="18" charset="0"/>
              </a:rPr>
              <a:t>Ventilación:</a:t>
            </a:r>
            <a:r>
              <a:rPr kumimoji="0" lang="es-ES" sz="2000" b="1" i="0" u="none" normalizeH="0" baseline="0"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Arial" pitchFamily="34" charset="0"/>
                <a:ea typeface="Calibri" pitchFamily="34" charset="0"/>
                <a:cs typeface="Times New Roman" pitchFamily="18" charset="0"/>
              </a:rPr>
              <a:t> </a:t>
            </a:r>
            <a:r>
              <a:rPr kumimoji="0" lang="es-ES" sz="2000" b="1" i="0" u="none" normalizeH="0" baseline="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ea typeface="Calibri" pitchFamily="34" charset="0"/>
                <a:cs typeface="Times New Roman" pitchFamily="18" charset="0"/>
              </a:rPr>
              <a:t>Una atmósfera cargada atonta y produce dolor de cabeza. Ventila </a:t>
            </a:r>
            <a:r>
              <a:rPr lang="es-ES" sz="2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ea typeface="Calibri" pitchFamily="34" charset="0"/>
                <a:cs typeface="Times New Roman" pitchFamily="18" charset="0"/>
              </a:rPr>
              <a:t>d</a:t>
            </a:r>
            <a:r>
              <a:rPr kumimoji="0" lang="es-ES" sz="2000" b="1" i="0" u="none" normalizeH="0" baseline="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ea typeface="Calibri" pitchFamily="34" charset="0"/>
                <a:cs typeface="Times New Roman" pitchFamily="18" charset="0"/>
              </a:rPr>
              <a:t>e vez en cuando.</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s-ES" b="1" i="0" u="none" normalizeH="0" baseline="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S" sz="2000" b="1" i="1" u="none" normalizeH="0" baseline="0"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Arial" pitchFamily="34" charset="0"/>
                <a:ea typeface="Calibri" pitchFamily="34" charset="0"/>
                <a:cs typeface="Times New Roman" pitchFamily="18" charset="0"/>
              </a:rPr>
              <a:t>Distancia de los ojos a leer:</a:t>
            </a:r>
            <a:r>
              <a:rPr kumimoji="0" lang="es-ES" sz="2000" b="1" i="0" u="none" normalizeH="0" baseline="0"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Arial" pitchFamily="34" charset="0"/>
                <a:ea typeface="Calibri" pitchFamily="34" charset="0"/>
                <a:cs typeface="Times New Roman" pitchFamily="18" charset="0"/>
              </a:rPr>
              <a:t> </a:t>
            </a:r>
            <a:r>
              <a:rPr kumimoji="0" lang="es-ES" sz="2000" b="1" i="0" u="none" normalizeH="0" baseline="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ea typeface="Calibri" pitchFamily="34" charset="0"/>
                <a:cs typeface="Times New Roman" pitchFamily="18" charset="0"/>
              </a:rPr>
              <a:t>No te acerques demasiado</a:t>
            </a:r>
            <a:r>
              <a:rPr kumimoji="0" lang="es-ES" sz="2000" b="1" i="0" u="none" normalizeH="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ea typeface="Calibri" pitchFamily="34" charset="0"/>
                <a:cs typeface="Times New Roman" pitchFamily="18" charset="0"/>
              </a:rPr>
              <a:t> </a:t>
            </a:r>
            <a:r>
              <a:rPr kumimoji="0" lang="es-ES" sz="2000" b="1" i="0" u="none" normalizeH="0" baseline="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ea typeface="Calibri" pitchFamily="34" charset="0"/>
                <a:cs typeface="Times New Roman" pitchFamily="18" charset="0"/>
              </a:rPr>
              <a:t>(unos 30 cms).   </a:t>
            </a:r>
            <a:endParaRPr kumimoji="0" lang="es-ES" b="1" i="0" u="none" normalizeH="0" baseline="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lang="es-ES" sz="2000" b="1"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Arial" pitchFamily="34" charset="0"/>
                <a:ea typeface="Calibri" pitchFamily="34" charset="0"/>
                <a:cs typeface="Times New Roman" pitchFamily="18" charset="0"/>
              </a:rPr>
              <a:t>Tener</a:t>
            </a:r>
            <a:r>
              <a:rPr kumimoji="0" lang="es-ES" sz="2000" b="1" i="0" u="none" normalizeH="0" baseline="0"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Arial" pitchFamily="34" charset="0"/>
                <a:ea typeface="Calibri" pitchFamily="34" charset="0"/>
                <a:cs typeface="Times New Roman" pitchFamily="18" charset="0"/>
              </a:rPr>
              <a:t> </a:t>
            </a:r>
            <a:r>
              <a:rPr kumimoji="0" lang="es-ES" sz="2000" b="1" i="0" u="none" normalizeH="0" baseline="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ea typeface="Calibri" pitchFamily="34" charset="0"/>
                <a:cs typeface="Times New Roman" pitchFamily="18" charset="0"/>
              </a:rPr>
              <a:t>horario semanal, los próximos controles, entregas de trabajos…               </a:t>
            </a:r>
            <a:endParaRPr kumimoji="0" lang="es-ES" sz="3200" b="1" i="0" u="none" normalizeH="0" baseline="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2705"/>
                                        </p:tgtEl>
                                        <p:attrNameLst>
                                          <p:attrName>style.visibility</p:attrName>
                                        </p:attrNameLst>
                                      </p:cBhvr>
                                      <p:to>
                                        <p:strVal val="visible"/>
                                      </p:to>
                                    </p:set>
                                    <p:animEffect transition="in" filter="box(in)">
                                      <p:cBhvr>
                                        <p:cTn id="7" dur="3000"/>
                                        <p:tgtEl>
                                          <p:spTgt spid="727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1"/>
          <p:cNvSpPr>
            <a:spLocks noChangeArrowheads="1"/>
          </p:cNvSpPr>
          <p:nvPr/>
        </p:nvSpPr>
        <p:spPr bwMode="auto">
          <a:xfrm>
            <a:off x="144016" y="1332344"/>
            <a:ext cx="8820472" cy="47705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2800" b="1" i="0" u="none" normalizeH="0" baseline="0" dirty="0" smtClean="0">
                <a:ln w="17780" cmpd="sng">
                  <a:solidFill>
                    <a:schemeClr val="bg1"/>
                  </a:solidFill>
                  <a:prstDash val="solid"/>
                  <a:miter lim="800000"/>
                </a:ln>
                <a:solidFill>
                  <a:srgbClr val="C00000"/>
                </a:solidFill>
                <a:effectLst>
                  <a:outerShdw blurRad="50800" algn="tl" rotWithShape="0">
                    <a:srgbClr val="000000"/>
                  </a:outerShdw>
                </a:effectLst>
                <a:latin typeface="Arial" pitchFamily="34" charset="0"/>
                <a:ea typeface="Calibri" pitchFamily="34" charset="0"/>
                <a:cs typeface="Times New Roman" pitchFamily="18" charset="0"/>
              </a:rPr>
              <a:t>¿CÓMO PLANIFICAR EL ESTUDIO?</a:t>
            </a:r>
          </a:p>
          <a:p>
            <a:pPr marL="0" marR="0" lvl="0" indent="0" algn="just" defTabSz="914400" rtl="0" eaLnBrk="1" fontAlgn="base" latinLnBrk="0" hangingPunct="1">
              <a:lnSpc>
                <a:spcPct val="100000"/>
              </a:lnSpc>
              <a:spcBef>
                <a:spcPct val="0"/>
              </a:spcBef>
              <a:spcAft>
                <a:spcPct val="0"/>
              </a:spcAft>
              <a:buClrTx/>
              <a:buSzTx/>
              <a:buFontTx/>
              <a:buNone/>
              <a:tabLst/>
            </a:pPr>
            <a:endParaRPr lang="es-ES" sz="2800" b="1" dirty="0" smtClean="0">
              <a:ln w="17780" cmpd="sng">
                <a:solidFill>
                  <a:schemeClr val="bg1"/>
                </a:solidFill>
                <a:prstDash val="solid"/>
                <a:miter lim="800000"/>
              </a:ln>
              <a:solidFill>
                <a:srgbClr val="C00000"/>
              </a:solidFill>
              <a:effectLst>
                <a:outerShdw blurRad="50800" algn="tl" rotWithShape="0">
                  <a:srgbClr val="000000"/>
                </a:outerShdw>
              </a:effectLst>
              <a:latin typeface="Arial"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2400" b="1" i="0" u="none" normalizeH="0" baseline="0" dirty="0" smtClean="0">
              <a:ln w="17780" cmpd="sng">
                <a:solidFill>
                  <a:schemeClr val="bg1"/>
                </a:solidFill>
                <a:prstDash val="solid"/>
                <a:miter lim="800000"/>
              </a:ln>
              <a:solidFill>
                <a:srgbClr val="C00000"/>
              </a:solidFill>
              <a:effectLst>
                <a:outerShdw blurRad="50800" algn="tl" rotWithShape="0">
                  <a:srgbClr val="000000"/>
                </a:outerShdw>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28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a typeface="Calibri" pitchFamily="34" charset="0"/>
                <a:cs typeface="Times New Roman" pitchFamily="18" charset="0"/>
              </a:rPr>
              <a:t>Saber cómo se distribuyen las 24 horas que tiene el día para: dormir, aseo personal, estudiar, a ver la televisión o usar el ordenador, comer, estar en el colegio-instituto, desplazarte, a tener tiempo de ocio y diversión, practicar deportes, estar con la familia y los amigos, a descansar, a oír música y a leer, entre otras cosas. Buscar equilibrar tu reparto.</a:t>
            </a:r>
            <a:endParaRPr kumimoji="0" lang="es-ES" sz="4000" b="1" i="0" u="none" spc="50" normalizeH="0" baseline="0" dirty="0" smtClean="0">
              <a:ln w="12700" cmpd="sng">
                <a:solidFill>
                  <a:schemeClr val="tx1"/>
                </a:solidFill>
                <a:prstDash val="solid"/>
              </a:ln>
              <a:solidFill>
                <a:schemeClr val="accent6">
                  <a:tint val="1000"/>
                </a:schemeClr>
              </a:solidFill>
              <a:effectLst>
                <a:glow rad="53100">
                  <a:schemeClr val="accent6">
                    <a:satMod val="180000"/>
                    <a:alpha val="30000"/>
                  </a:schemeClr>
                </a:glow>
              </a:effectLst>
              <a:latin typeface="Arial" pitchFamily="34" charset="0"/>
            </a:endParaRPr>
          </a:p>
        </p:txBody>
      </p:sp>
      <p:pic>
        <p:nvPicPr>
          <p:cNvPr id="53250" name="Picture 2" descr="http://moveoncoaching.files.wordpress.com/2009/06/tiempo1.jpg"/>
          <p:cNvPicPr>
            <a:picLocks noChangeAspect="1" noChangeArrowheads="1"/>
          </p:cNvPicPr>
          <p:nvPr/>
        </p:nvPicPr>
        <p:blipFill>
          <a:blip r:embed="rId2" cstate="email"/>
          <a:srcRect/>
          <a:stretch>
            <a:fillRect/>
          </a:stretch>
        </p:blipFill>
        <p:spPr bwMode="auto">
          <a:xfrm>
            <a:off x="6660232" y="260648"/>
            <a:ext cx="2088232" cy="2088232"/>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71681"/>
                                        </p:tgtEl>
                                        <p:attrNameLst>
                                          <p:attrName>style.visibility</p:attrName>
                                        </p:attrNameLst>
                                      </p:cBhvr>
                                      <p:to>
                                        <p:strVal val="visible"/>
                                      </p:to>
                                    </p:set>
                                    <p:animEffect transition="in" filter="box(out)">
                                      <p:cBhvr>
                                        <p:cTn id="7" dur="3000"/>
                                        <p:tgtEl>
                                          <p:spTgt spid="716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1" grpId="0"/>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723</TotalTime>
  <Words>3417</Words>
  <Application>Microsoft Office PowerPoint</Application>
  <PresentationFormat>Presentación en pantalla (4:3)</PresentationFormat>
  <Paragraphs>380</Paragraphs>
  <Slides>63</Slides>
  <Notes>1</Notes>
  <HiddenSlides>1</HiddenSlides>
  <MMClips>0</MMClips>
  <ScaleCrop>false</ScaleCrop>
  <HeadingPairs>
    <vt:vector size="4" baseType="variant">
      <vt:variant>
        <vt:lpstr>Tema</vt:lpstr>
      </vt:variant>
      <vt:variant>
        <vt:i4>1</vt:i4>
      </vt:variant>
      <vt:variant>
        <vt:lpstr>Títulos de diapositiva</vt:lpstr>
      </vt:variant>
      <vt:variant>
        <vt:i4>63</vt:i4>
      </vt:variant>
    </vt:vector>
  </HeadingPairs>
  <TitlesOfParts>
    <vt:vector size="64"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PASO 4º: ESQUEMA DE  LO SUBRAYADO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xp</dc:creator>
  <cp:lastModifiedBy>Francisco José</cp:lastModifiedBy>
  <cp:revision>69</cp:revision>
  <dcterms:created xsi:type="dcterms:W3CDTF">2010-10-15T21:17:12Z</dcterms:created>
  <dcterms:modified xsi:type="dcterms:W3CDTF">2014-11-06T22:56:10Z</dcterms:modified>
</cp:coreProperties>
</file>